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84"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69" r:id="rId14"/>
  </p:sldIdLst>
  <p:sldSz cx="14630400" cy="8229600"/>
  <p:notesSz cx="8229600" cy="14630400"/>
  <p:embeddedFontLst>
    <p:embeddedFont>
      <p:font typeface="Alice" panose="020B0604020202020204" charset="0"/>
      <p:regular r:id="rId16"/>
    </p:embeddedFont>
    <p:embeddedFont>
      <p:font typeface="Century Gothic" panose="020B0502020202020204" pitchFamily="34" charset="0"/>
      <p:regular r:id="rId17"/>
      <p:bold r:id="rId18"/>
      <p:italic r:id="rId19"/>
      <p:boldItalic r:id="rId20"/>
    </p:embeddedFont>
    <p:embeddedFont>
      <p:font typeface="Lora" pitchFamily="2" charset="0"/>
      <p:regular r:id="rId21"/>
      <p:italic r:id="rId22"/>
    </p:embeddedFont>
    <p:embeddedFont>
      <p:font typeface="Merriweather" panose="00000500000000000000" pitchFamily="2" charset="0"/>
      <p:regular r:id="rId23"/>
    </p:embeddedFont>
    <p:embeddedFont>
      <p:font typeface="Wingdings 3" panose="05040102010807070707" pitchFamily="18" charset="2"/>
      <p:regular r:id="rId2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2773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bg2">
                    <a:lumMod val="40000"/>
                    <a:lumOff val="6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532238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10/23/2024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812272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475382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1" name="Text Placeholder 3"/>
          <p:cNvSpPr>
            <a:spLocks noGrp="1"/>
          </p:cNvSpPr>
          <p:nvPr>
            <p:ph type="body" sz="half" idx="14"/>
          </p:nvPr>
        </p:nvSpPr>
        <p:spPr>
          <a:xfrm>
            <a:off x="2316481" y="4525409"/>
            <a:ext cx="8735579" cy="410609"/>
          </a:xfrm>
        </p:spPr>
        <p:txBody>
          <a:bodyPr vert="horz" lIns="91440" tIns="45720" rIns="91440" bIns="45720" rtlCol="0" anchor="t">
            <a:normAutofit/>
          </a:bodyPr>
          <a:lstStyle>
            <a:lvl1pPr marL="0" indent="0">
              <a:buNone/>
              <a:defRPr lang="en-US" sz="1680" b="0" i="0" kern="1200" cap="small" dirty="0">
                <a:solidFill>
                  <a:schemeClr val="bg2">
                    <a:lumMod val="40000"/>
                    <a:lumOff val="60000"/>
                  </a:schemeClr>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marL="0" lvl="0" indent="0">
              <a:buNone/>
            </a:pPr>
            <a:r>
              <a:rPr lang="en-US"/>
              <a:t>Click to 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
        <p:nvSpPr>
          <p:cNvPr id="15" name="TextBox 14"/>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427677190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299965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FE86839-B9D8-4651-8783-F325ECE74E65}" type="datetimeFigureOut">
              <a:rPr lang="en-US" smtClean="0"/>
              <a:t>10/23/2024</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327146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9" name="Straight Connector 18"/>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D484F64-32F6-45C5-931F-ADC1662401D0}" type="datetimeFigureOut">
              <a:rPr lang="en-US" smtClean="0"/>
              <a:t>10/23/2024</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843774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592866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179771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76923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0539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19C9CA7B-DFD4-44B5-8C60-D14B8CD1FB59}"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65771607"/>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64902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846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619611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63009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50112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0968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10/23/2024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4831249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10/23/2024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518523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10/23/2024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842148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AA18ACC-A947-437B-A130-35BD54FDF1E9}" type="datetimeFigureOut">
              <a:rPr lang="en-US" smtClean="0"/>
              <a:t>10/23/2024</a:t>
            </a:fld>
            <a:endParaRPr lang="en-US" dirty="0"/>
          </a:p>
        </p:txBody>
      </p:sp>
      <p:sp>
        <p:nvSpPr>
          <p:cNvPr id="5" name="Footer Placeholder 3"/>
          <p:cNvSpPr>
            <a:spLocks noGrp="1"/>
          </p:cNvSpPr>
          <p:nvPr>
            <p:ph type="ftr" sz="quarter" idx="11"/>
          </p:nvPr>
        </p:nvSpPr>
        <p:spPr/>
        <p:txBody>
          <a:bodyPr/>
          <a:lstStyle/>
          <a:p>
            <a:r>
              <a:rPr lang="en-US"/>
              <a:t>
              </a:t>
            </a:r>
            <a:endParaRPr lang="en-US" dirty="0"/>
          </a:p>
        </p:txBody>
      </p:sp>
      <p:sp>
        <p:nvSpPr>
          <p:cNvPr id="6"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176093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C8D7E02-BCB8-4D50-A234-369438C08659}" type="datetimeFigureOut">
              <a:rPr lang="en-US" smtClean="0"/>
              <a:t>10/23/2024</a:t>
            </a:fld>
            <a:endParaRPr lang="en-US" dirty="0"/>
          </a:p>
        </p:txBody>
      </p:sp>
      <p:sp>
        <p:nvSpPr>
          <p:cNvPr id="5" name="Footer Placeholder 2"/>
          <p:cNvSpPr>
            <a:spLocks noGrp="1"/>
          </p:cNvSpPr>
          <p:nvPr>
            <p:ph type="ftr" sz="quarter" idx="11"/>
          </p:nvPr>
        </p:nvSpPr>
        <p:spPr/>
        <p:txBody>
          <a:bodyPr/>
          <a:lstStyle/>
          <a:p>
            <a:r>
              <a:rPr lang="en-US"/>
              <a:t>
              </a:t>
            </a:r>
            <a:endParaRPr lang="en-US" dirty="0"/>
          </a:p>
        </p:txBody>
      </p:sp>
      <p:sp>
        <p:nvSpPr>
          <p:cNvPr id="6"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1910296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4"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4"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7" name="Date Placeholder 4"/>
          <p:cNvSpPr>
            <a:spLocks noGrp="1"/>
          </p:cNvSpPr>
          <p:nvPr>
            <p:ph type="dt" sz="half" idx="10"/>
          </p:nvPr>
        </p:nvSpPr>
        <p:spPr/>
        <p:txBody>
          <a:bodyPr/>
          <a:lstStyle/>
          <a:p>
            <a:fld id="{76E86A4C-8E40-4F87-A4F0-01A0687C5742}" type="datetimeFigureOut">
              <a:rPr lang="en-US" smtClean="0"/>
              <a:t>10/23/2024</a:t>
            </a:fld>
            <a:endParaRPr lang="en-US" dirty="0"/>
          </a:p>
        </p:txBody>
      </p:sp>
      <p:sp>
        <p:nvSpPr>
          <p:cNvPr id="5" name="Footer Placeholder 5"/>
          <p:cNvSpPr>
            <a:spLocks noGrp="1"/>
          </p:cNvSpPr>
          <p:nvPr>
            <p:ph type="ftr" sz="quarter" idx="11"/>
          </p:nvPr>
        </p:nvSpPr>
        <p:spPr/>
        <p:txBody>
          <a:bodyPr/>
          <a:lstStyle/>
          <a:p>
            <a:r>
              <a:rPr lang="en-US"/>
              <a:t>
              </a:t>
            </a:r>
            <a:endParaRPr lang="en-US" dirty="0"/>
          </a:p>
        </p:txBody>
      </p:sp>
      <p:sp>
        <p:nvSpPr>
          <p:cNvPr id="6"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468042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10/23/2024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3814748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png"/><Relationship Id="rId30"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7">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28">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9">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30">
            <a:extLst>
              <a:ext uri="{28A0092B-C50C-407E-A947-70E740481C1C}">
                <a14:useLocalDpi xmlns:a14="http://schemas.microsoft.com/office/drawing/2010/main" val="0"/>
              </a:ext>
            </a:extLst>
          </a:blip>
          <a:srcRect b="23320"/>
          <a:stretch/>
        </p:blipFill>
        <p:spPr>
          <a:xfrm>
            <a:off x="1032705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2BE451C3-0FF4-47C4-B829-773ADF60F88C}" type="datetimeFigureOut">
              <a:rPr lang="en-US" smtClean="0"/>
              <a:t>10/23/2024</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r>
              <a:rPr lang="en-US"/>
              <a:t>
              </a:t>
            </a:r>
            <a:endParaRPr lang="en-US" dirty="0"/>
          </a:p>
        </p:txBody>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6332254"/>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 id="2147483709" r:id="rId25"/>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5pPr>
      <a:lvl6pPr marL="30072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22.xml"/><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3.xml"/><Relationship Id="rId5" Type="http://schemas.openxmlformats.org/officeDocument/2006/relationships/image" Target="../media/image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4.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543407"/>
            <a:ext cx="7416403" cy="3193256"/>
          </a:xfrm>
          <a:prstGeom prst="rect">
            <a:avLst/>
          </a:prstGeom>
          <a:noFill/>
          <a:ln/>
        </p:spPr>
        <p:txBody>
          <a:bodyPr wrap="square" lIns="0" tIns="0" rIns="0" bIns="0" rtlCol="0" anchor="t"/>
          <a:lstStyle/>
          <a:p>
            <a:pPr marL="0" indent="0">
              <a:lnSpc>
                <a:spcPts val="8350"/>
              </a:lnSpc>
              <a:buNone/>
            </a:pPr>
            <a:r>
              <a:rPr lang="en-US" sz="6700" dirty="0">
                <a:solidFill>
                  <a:srgbClr val="F5F0F0"/>
                </a:solidFill>
                <a:latin typeface="Merriweather" pitchFamily="34" charset="0"/>
                <a:ea typeface="Merriweather" pitchFamily="34" charset="-122"/>
                <a:cs typeface="Merriweather" pitchFamily="34" charset="-120"/>
              </a:rPr>
              <a:t>The Clinic Management System</a:t>
            </a:r>
            <a:endParaRPr lang="en-US" sz="6700" dirty="0"/>
          </a:p>
        </p:txBody>
      </p:sp>
      <p:sp>
        <p:nvSpPr>
          <p:cNvPr id="4" name="Text 1"/>
          <p:cNvSpPr/>
          <p:nvPr/>
        </p:nvSpPr>
        <p:spPr>
          <a:xfrm>
            <a:off x="863798" y="5106829"/>
            <a:ext cx="7416403"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The Clinic Management System is a comprehensive solution designed to streamline patient registration, scheduling, billing, and reporting, ensuring efficient and secure healthcare management.</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0463" y="2468285"/>
            <a:ext cx="4933355" cy="3293031"/>
          </a:xfrm>
          <a:prstGeom prst="rect">
            <a:avLst/>
          </a:prstGeom>
        </p:spPr>
      </p:pic>
      <p:sp>
        <p:nvSpPr>
          <p:cNvPr id="4" name="Text 0"/>
          <p:cNvSpPr/>
          <p:nvPr/>
        </p:nvSpPr>
        <p:spPr>
          <a:xfrm>
            <a:off x="774025" y="884753"/>
            <a:ext cx="7595949" cy="1382316"/>
          </a:xfrm>
          <a:prstGeom prst="rect">
            <a:avLst/>
          </a:prstGeom>
          <a:noFill/>
          <a:ln/>
        </p:spPr>
        <p:txBody>
          <a:bodyPr wrap="square" lIns="0" tIns="0" rIns="0" bIns="0" rtlCol="0" anchor="t"/>
          <a:lstStyle/>
          <a:p>
            <a:pPr marL="0" indent="0">
              <a:lnSpc>
                <a:spcPts val="5400"/>
              </a:lnSpc>
              <a:buNone/>
            </a:pPr>
            <a:r>
              <a:rPr lang="en-US" sz="4350" dirty="0">
                <a:latin typeface="Alice" pitchFamily="34" charset="0"/>
                <a:ea typeface="Alice" pitchFamily="34" charset="-122"/>
                <a:cs typeface="Alice" pitchFamily="34" charset="-120"/>
              </a:rPr>
              <a:t>Collaboration and Integration Strategies</a:t>
            </a:r>
            <a:endParaRPr lang="en-US" sz="4350" dirty="0"/>
          </a:p>
        </p:txBody>
      </p:sp>
      <p:sp>
        <p:nvSpPr>
          <p:cNvPr id="5" name="Shape 1"/>
          <p:cNvSpPr/>
          <p:nvPr/>
        </p:nvSpPr>
        <p:spPr>
          <a:xfrm>
            <a:off x="774025" y="2847499"/>
            <a:ext cx="497562" cy="497562"/>
          </a:xfrm>
          <a:prstGeom prst="roundRect">
            <a:avLst>
              <a:gd name="adj" fmla="val 6668"/>
            </a:avLst>
          </a:prstGeom>
          <a:solidFill>
            <a:srgbClr val="F0EDE6"/>
          </a:solidFill>
          <a:ln/>
        </p:spPr>
      </p:sp>
      <p:sp>
        <p:nvSpPr>
          <p:cNvPr id="6" name="Text 2"/>
          <p:cNvSpPr/>
          <p:nvPr/>
        </p:nvSpPr>
        <p:spPr>
          <a:xfrm>
            <a:off x="951786" y="2930366"/>
            <a:ext cx="141923" cy="331708"/>
          </a:xfrm>
          <a:prstGeom prst="rect">
            <a:avLst/>
          </a:prstGeom>
          <a:noFill/>
          <a:ln/>
        </p:spPr>
        <p:txBody>
          <a:bodyPr wrap="none" lIns="0" tIns="0" rIns="0" bIns="0" rtlCol="0" anchor="t"/>
          <a:lstStyle/>
          <a:p>
            <a:pPr marL="0" indent="0" algn="ctr">
              <a:lnSpc>
                <a:spcPts val="2600"/>
              </a:lnSpc>
              <a:buNone/>
            </a:pPr>
            <a:r>
              <a:rPr lang="en-US" sz="2600" dirty="0">
                <a:latin typeface="Alice" pitchFamily="34" charset="0"/>
                <a:ea typeface="Alice" pitchFamily="34" charset="-122"/>
                <a:cs typeface="Alice" pitchFamily="34" charset="-120"/>
              </a:rPr>
              <a:t>1</a:t>
            </a:r>
            <a:endParaRPr lang="en-US" sz="2600" dirty="0"/>
          </a:p>
        </p:txBody>
      </p:sp>
      <p:sp>
        <p:nvSpPr>
          <p:cNvPr id="7" name="Text 3"/>
          <p:cNvSpPr/>
          <p:nvPr/>
        </p:nvSpPr>
        <p:spPr>
          <a:xfrm>
            <a:off x="1492687" y="2847499"/>
            <a:ext cx="2991445" cy="345519"/>
          </a:xfrm>
          <a:prstGeom prst="rect">
            <a:avLst/>
          </a:prstGeom>
          <a:noFill/>
          <a:ln/>
        </p:spPr>
        <p:txBody>
          <a:bodyPr wrap="none" lIns="0" tIns="0" rIns="0" bIns="0" rtlCol="0" anchor="t"/>
          <a:lstStyle/>
          <a:p>
            <a:pPr marL="0" indent="0">
              <a:lnSpc>
                <a:spcPts val="2700"/>
              </a:lnSpc>
              <a:buNone/>
            </a:pPr>
            <a:r>
              <a:rPr lang="en-US" sz="2150" dirty="0">
                <a:latin typeface="Alice" pitchFamily="34" charset="0"/>
                <a:ea typeface="Alice" pitchFamily="34" charset="-122"/>
                <a:cs typeface="Alice" pitchFamily="34" charset="-120"/>
              </a:rPr>
              <a:t>Version Control with Git</a:t>
            </a:r>
            <a:endParaRPr lang="en-US" sz="2150" dirty="0"/>
          </a:p>
        </p:txBody>
      </p:sp>
      <p:sp>
        <p:nvSpPr>
          <p:cNvPr id="8" name="Text 4"/>
          <p:cNvSpPr/>
          <p:nvPr/>
        </p:nvSpPr>
        <p:spPr>
          <a:xfrm>
            <a:off x="1492687" y="3325654"/>
            <a:ext cx="6877288" cy="707707"/>
          </a:xfrm>
          <a:prstGeom prst="rect">
            <a:avLst/>
          </a:prstGeom>
          <a:noFill/>
          <a:ln/>
        </p:spPr>
        <p:txBody>
          <a:bodyPr wrap="square" lIns="0" tIns="0" rIns="0" bIns="0" rtlCol="0" anchor="t"/>
          <a:lstStyle/>
          <a:p>
            <a:pPr marL="0" indent="0">
              <a:lnSpc>
                <a:spcPts val="2750"/>
              </a:lnSpc>
              <a:buNone/>
            </a:pPr>
            <a:r>
              <a:rPr lang="en-US" sz="1700" dirty="0">
                <a:latin typeface="Lora" pitchFamily="34" charset="0"/>
                <a:ea typeface="Lora" pitchFamily="34" charset="-122"/>
                <a:cs typeface="Lora" pitchFamily="34" charset="-120"/>
              </a:rPr>
              <a:t>Git enables efficient collaboration and version tracking. Branching and merging facilitate parallel development and integration.</a:t>
            </a:r>
            <a:endParaRPr lang="en-US" sz="1700" dirty="0"/>
          </a:p>
        </p:txBody>
      </p:sp>
      <p:sp>
        <p:nvSpPr>
          <p:cNvPr id="9" name="Shape 5"/>
          <p:cNvSpPr/>
          <p:nvPr/>
        </p:nvSpPr>
        <p:spPr>
          <a:xfrm>
            <a:off x="774025" y="4503182"/>
            <a:ext cx="497562" cy="497562"/>
          </a:xfrm>
          <a:prstGeom prst="roundRect">
            <a:avLst>
              <a:gd name="adj" fmla="val 6668"/>
            </a:avLst>
          </a:prstGeom>
          <a:solidFill>
            <a:srgbClr val="F0EDE6"/>
          </a:solidFill>
          <a:ln/>
        </p:spPr>
      </p:sp>
      <p:sp>
        <p:nvSpPr>
          <p:cNvPr id="10" name="Text 6"/>
          <p:cNvSpPr/>
          <p:nvPr/>
        </p:nvSpPr>
        <p:spPr>
          <a:xfrm>
            <a:off x="941308" y="4586049"/>
            <a:ext cx="162878" cy="331708"/>
          </a:xfrm>
          <a:prstGeom prst="rect">
            <a:avLst/>
          </a:prstGeom>
          <a:noFill/>
          <a:ln/>
        </p:spPr>
        <p:txBody>
          <a:bodyPr wrap="none" lIns="0" tIns="0" rIns="0" bIns="0" rtlCol="0" anchor="t"/>
          <a:lstStyle/>
          <a:p>
            <a:pPr marL="0" indent="0" algn="ctr">
              <a:lnSpc>
                <a:spcPts val="2600"/>
              </a:lnSpc>
              <a:buNone/>
            </a:pPr>
            <a:r>
              <a:rPr lang="en-US" sz="2600" dirty="0">
                <a:latin typeface="Alice" pitchFamily="34" charset="0"/>
                <a:ea typeface="Alice" pitchFamily="34" charset="-122"/>
                <a:cs typeface="Alice" pitchFamily="34" charset="-120"/>
              </a:rPr>
              <a:t>2</a:t>
            </a:r>
            <a:endParaRPr lang="en-US" sz="2600" dirty="0"/>
          </a:p>
        </p:txBody>
      </p:sp>
      <p:sp>
        <p:nvSpPr>
          <p:cNvPr id="11" name="Text 7"/>
          <p:cNvSpPr/>
          <p:nvPr/>
        </p:nvSpPr>
        <p:spPr>
          <a:xfrm>
            <a:off x="1492687" y="4503182"/>
            <a:ext cx="3016329" cy="345519"/>
          </a:xfrm>
          <a:prstGeom prst="rect">
            <a:avLst/>
          </a:prstGeom>
          <a:noFill/>
          <a:ln/>
        </p:spPr>
        <p:txBody>
          <a:bodyPr wrap="none" lIns="0" tIns="0" rIns="0" bIns="0" rtlCol="0" anchor="t"/>
          <a:lstStyle/>
          <a:p>
            <a:pPr marL="0" indent="0">
              <a:lnSpc>
                <a:spcPts val="2700"/>
              </a:lnSpc>
              <a:buNone/>
            </a:pPr>
            <a:r>
              <a:rPr lang="en-US" sz="2150" dirty="0">
                <a:latin typeface="Alice" pitchFamily="34" charset="0"/>
                <a:ea typeface="Alice" pitchFamily="34" charset="-122"/>
                <a:cs typeface="Alice" pitchFamily="34" charset="-120"/>
              </a:rPr>
              <a:t>Regular Communication</a:t>
            </a:r>
            <a:endParaRPr lang="en-US" sz="2150" dirty="0"/>
          </a:p>
        </p:txBody>
      </p:sp>
      <p:sp>
        <p:nvSpPr>
          <p:cNvPr id="12" name="Text 8"/>
          <p:cNvSpPr/>
          <p:nvPr/>
        </p:nvSpPr>
        <p:spPr>
          <a:xfrm>
            <a:off x="1492687" y="4981337"/>
            <a:ext cx="6877288" cy="707707"/>
          </a:xfrm>
          <a:prstGeom prst="rect">
            <a:avLst/>
          </a:prstGeom>
          <a:noFill/>
          <a:ln/>
        </p:spPr>
        <p:txBody>
          <a:bodyPr wrap="square" lIns="0" tIns="0" rIns="0" bIns="0" rtlCol="0" anchor="t"/>
          <a:lstStyle/>
          <a:p>
            <a:pPr marL="0" indent="0">
              <a:lnSpc>
                <a:spcPts val="2750"/>
              </a:lnSpc>
              <a:buNone/>
            </a:pPr>
            <a:r>
              <a:rPr lang="en-US" sz="1700" dirty="0">
                <a:latin typeface="Lora" pitchFamily="34" charset="0"/>
                <a:ea typeface="Lora" pitchFamily="34" charset="-122"/>
                <a:cs typeface="Lora" pitchFamily="34" charset="-120"/>
              </a:rPr>
              <a:t>Consistent team communication ensures everyone stays informed. This is especially crucial for interconnected modules.</a:t>
            </a:r>
            <a:endParaRPr lang="en-US" sz="1700" dirty="0"/>
          </a:p>
        </p:txBody>
      </p:sp>
      <p:sp>
        <p:nvSpPr>
          <p:cNvPr id="13" name="Shape 9"/>
          <p:cNvSpPr/>
          <p:nvPr/>
        </p:nvSpPr>
        <p:spPr>
          <a:xfrm>
            <a:off x="774025" y="6158865"/>
            <a:ext cx="497562" cy="497562"/>
          </a:xfrm>
          <a:prstGeom prst="roundRect">
            <a:avLst>
              <a:gd name="adj" fmla="val 6668"/>
            </a:avLst>
          </a:prstGeom>
          <a:solidFill>
            <a:srgbClr val="F0EDE6"/>
          </a:solidFill>
          <a:ln/>
        </p:spPr>
      </p:sp>
      <p:sp>
        <p:nvSpPr>
          <p:cNvPr id="14" name="Text 10"/>
          <p:cNvSpPr/>
          <p:nvPr/>
        </p:nvSpPr>
        <p:spPr>
          <a:xfrm>
            <a:off x="942023" y="6241733"/>
            <a:ext cx="161568" cy="331708"/>
          </a:xfrm>
          <a:prstGeom prst="rect">
            <a:avLst/>
          </a:prstGeom>
          <a:noFill/>
          <a:ln/>
        </p:spPr>
        <p:txBody>
          <a:bodyPr wrap="none" lIns="0" tIns="0" rIns="0" bIns="0" rtlCol="0" anchor="t"/>
          <a:lstStyle/>
          <a:p>
            <a:pPr marL="0" indent="0" algn="ctr">
              <a:lnSpc>
                <a:spcPts val="2600"/>
              </a:lnSpc>
              <a:buNone/>
            </a:pPr>
            <a:r>
              <a:rPr lang="en-US" sz="2600" dirty="0">
                <a:latin typeface="Alice" pitchFamily="34" charset="0"/>
                <a:ea typeface="Alice" pitchFamily="34" charset="-122"/>
                <a:cs typeface="Alice" pitchFamily="34" charset="-120"/>
              </a:rPr>
              <a:t>3</a:t>
            </a:r>
            <a:endParaRPr lang="en-US" sz="2600" dirty="0"/>
          </a:p>
        </p:txBody>
      </p:sp>
      <p:sp>
        <p:nvSpPr>
          <p:cNvPr id="15" name="Text 11"/>
          <p:cNvSpPr/>
          <p:nvPr/>
        </p:nvSpPr>
        <p:spPr>
          <a:xfrm>
            <a:off x="1492687" y="6158865"/>
            <a:ext cx="2764631" cy="345519"/>
          </a:xfrm>
          <a:prstGeom prst="rect">
            <a:avLst/>
          </a:prstGeom>
          <a:noFill/>
          <a:ln/>
        </p:spPr>
        <p:txBody>
          <a:bodyPr wrap="none" lIns="0" tIns="0" rIns="0" bIns="0" rtlCol="0" anchor="t"/>
          <a:lstStyle/>
          <a:p>
            <a:pPr marL="0" indent="0">
              <a:lnSpc>
                <a:spcPts val="2700"/>
              </a:lnSpc>
              <a:buNone/>
            </a:pPr>
            <a:r>
              <a:rPr lang="en-US" sz="2150" dirty="0">
                <a:latin typeface="Alice" pitchFamily="34" charset="0"/>
                <a:ea typeface="Alice" pitchFamily="34" charset="-122"/>
                <a:cs typeface="Alice" pitchFamily="34" charset="-120"/>
              </a:rPr>
              <a:t>Integration Meetings</a:t>
            </a:r>
            <a:endParaRPr lang="en-US" sz="2150" dirty="0"/>
          </a:p>
        </p:txBody>
      </p:sp>
      <p:sp>
        <p:nvSpPr>
          <p:cNvPr id="16" name="Text 12"/>
          <p:cNvSpPr/>
          <p:nvPr/>
        </p:nvSpPr>
        <p:spPr>
          <a:xfrm>
            <a:off x="1492687" y="6637020"/>
            <a:ext cx="6877288" cy="707707"/>
          </a:xfrm>
          <a:prstGeom prst="rect">
            <a:avLst/>
          </a:prstGeom>
          <a:noFill/>
          <a:ln/>
        </p:spPr>
        <p:txBody>
          <a:bodyPr wrap="square" lIns="0" tIns="0" rIns="0" bIns="0" rtlCol="0" anchor="t"/>
          <a:lstStyle/>
          <a:p>
            <a:pPr marL="0" indent="0">
              <a:lnSpc>
                <a:spcPts val="2750"/>
              </a:lnSpc>
              <a:buNone/>
            </a:pPr>
            <a:r>
              <a:rPr lang="en-US" sz="1700" dirty="0">
                <a:latin typeface="Lora" pitchFamily="34" charset="0"/>
                <a:ea typeface="Lora" pitchFamily="34" charset="-122"/>
                <a:cs typeface="Lora" pitchFamily="34" charset="-120"/>
              </a:rPr>
              <a:t>Regular meetings ensure smooth integration of components. Testing sessions validate the unified application's functionality.</a:t>
            </a:r>
            <a:endParaRPr lang="en-US" sz="17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9012555"/>
          </a:xfrm>
          <a:prstGeom prst="rect">
            <a:avLst/>
          </a:prstGeom>
        </p:spPr>
      </p:pic>
      <p:pic>
        <p:nvPicPr>
          <p:cNvPr id="3" name="Image 1" descr="preencoded.png"/>
          <p:cNvPicPr>
            <a:picLocks noChangeAspect="1"/>
          </p:cNvPicPr>
          <p:nvPr/>
        </p:nvPicPr>
        <p:blipFill>
          <a:blip r:embed="rId4"/>
          <a:stretch>
            <a:fillRect/>
          </a:stretch>
        </p:blipFill>
        <p:spPr>
          <a:xfrm>
            <a:off x="604480" y="474940"/>
            <a:ext cx="7935039" cy="5429131"/>
          </a:xfrm>
          <a:prstGeom prst="rect">
            <a:avLst/>
          </a:prstGeom>
        </p:spPr>
      </p:pic>
      <p:sp>
        <p:nvSpPr>
          <p:cNvPr id="4" name="Text 0"/>
          <p:cNvSpPr/>
          <p:nvPr/>
        </p:nvSpPr>
        <p:spPr>
          <a:xfrm>
            <a:off x="604480" y="6163032"/>
            <a:ext cx="6179344" cy="539710"/>
          </a:xfrm>
          <a:prstGeom prst="rect">
            <a:avLst/>
          </a:prstGeom>
          <a:noFill/>
          <a:ln/>
        </p:spPr>
        <p:txBody>
          <a:bodyPr wrap="none" lIns="0" tIns="0" rIns="0" bIns="0" rtlCol="0" anchor="t"/>
          <a:lstStyle/>
          <a:p>
            <a:pPr marL="0" indent="0">
              <a:lnSpc>
                <a:spcPts val="4200"/>
              </a:lnSpc>
              <a:buNone/>
            </a:pPr>
            <a:r>
              <a:rPr lang="en-US" sz="3350" dirty="0">
                <a:solidFill>
                  <a:srgbClr val="233E32"/>
                </a:solidFill>
                <a:latin typeface="Alice" pitchFamily="34" charset="0"/>
                <a:ea typeface="Alice" pitchFamily="34" charset="-122"/>
                <a:cs typeface="Alice" pitchFamily="34" charset="-120"/>
              </a:rPr>
              <a:t>Clinic Workflow and Operations</a:t>
            </a:r>
            <a:endParaRPr lang="en-US" sz="3350" dirty="0"/>
          </a:p>
        </p:txBody>
      </p:sp>
      <p:sp>
        <p:nvSpPr>
          <p:cNvPr id="5" name="Text 1"/>
          <p:cNvSpPr/>
          <p:nvPr/>
        </p:nvSpPr>
        <p:spPr>
          <a:xfrm>
            <a:off x="604480" y="6961703"/>
            <a:ext cx="7935039" cy="829032"/>
          </a:xfrm>
          <a:prstGeom prst="rect">
            <a:avLst/>
          </a:prstGeom>
          <a:noFill/>
          <a:ln/>
        </p:spPr>
        <p:txBody>
          <a:bodyPr wrap="square" lIns="0" tIns="0" rIns="0" bIns="0" rtlCol="0" anchor="t"/>
          <a:lstStyle/>
          <a:p>
            <a:pPr marL="0" indent="0">
              <a:lnSpc>
                <a:spcPts val="2150"/>
              </a:lnSpc>
              <a:buNone/>
            </a:pPr>
            <a:r>
              <a:rPr lang="en-US" sz="1350" dirty="0">
                <a:latin typeface="Lora" pitchFamily="34" charset="0"/>
                <a:ea typeface="Lora" pitchFamily="34" charset="-122"/>
                <a:cs typeface="Lora" pitchFamily="34" charset="-120"/>
              </a:rPr>
              <a:t>The clinic management system streamlines patient flow, optimizing the journey from check-in to checkout. Integrated scheduling, medical records, and billing modules ensure efficient, patient-centric care.</a:t>
            </a:r>
            <a:endParaRPr lang="en-US" sz="1350" dirty="0"/>
          </a:p>
        </p:txBody>
      </p:sp>
      <p:sp>
        <p:nvSpPr>
          <p:cNvPr id="6" name="Text 2"/>
          <p:cNvSpPr/>
          <p:nvPr/>
        </p:nvSpPr>
        <p:spPr>
          <a:xfrm>
            <a:off x="604480" y="7984927"/>
            <a:ext cx="7935039" cy="552688"/>
          </a:xfrm>
          <a:prstGeom prst="rect">
            <a:avLst/>
          </a:prstGeom>
          <a:noFill/>
          <a:ln/>
        </p:spPr>
        <p:txBody>
          <a:bodyPr wrap="square" lIns="0" tIns="0" rIns="0" bIns="0" rtlCol="0" anchor="t"/>
          <a:lstStyle/>
          <a:p>
            <a:pPr marL="0" indent="0">
              <a:lnSpc>
                <a:spcPts val="2150"/>
              </a:lnSpc>
              <a:buNone/>
            </a:pPr>
            <a:endParaRPr lang="en-US" sz="13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9085778"/>
          </a:xfrm>
          <a:prstGeom prst="rect">
            <a:avLst/>
          </a:prstGeom>
        </p:spPr>
      </p:pic>
      <p:pic>
        <p:nvPicPr>
          <p:cNvPr id="3" name="Image 1" descr="preencoded.png"/>
          <p:cNvPicPr>
            <a:picLocks noChangeAspect="1"/>
          </p:cNvPicPr>
          <p:nvPr/>
        </p:nvPicPr>
        <p:blipFill>
          <a:blip r:embed="rId4"/>
          <a:stretch>
            <a:fillRect/>
          </a:stretch>
        </p:blipFill>
        <p:spPr>
          <a:xfrm>
            <a:off x="6106954" y="487561"/>
            <a:ext cx="7902893" cy="5407223"/>
          </a:xfrm>
          <a:prstGeom prst="rect">
            <a:avLst/>
          </a:prstGeom>
        </p:spPr>
      </p:pic>
      <p:sp>
        <p:nvSpPr>
          <p:cNvPr id="4" name="Text 0"/>
          <p:cNvSpPr/>
          <p:nvPr/>
        </p:nvSpPr>
        <p:spPr>
          <a:xfrm>
            <a:off x="6106954" y="6160770"/>
            <a:ext cx="4433173" cy="553998"/>
          </a:xfrm>
          <a:prstGeom prst="rect">
            <a:avLst/>
          </a:prstGeom>
          <a:noFill/>
          <a:ln/>
        </p:spPr>
        <p:txBody>
          <a:bodyPr wrap="none" lIns="0" tIns="0" rIns="0" bIns="0" rtlCol="0" anchor="t"/>
          <a:lstStyle/>
          <a:p>
            <a:pPr marL="0" indent="0">
              <a:lnSpc>
                <a:spcPts val="4350"/>
              </a:lnSpc>
              <a:buNone/>
            </a:pPr>
            <a:r>
              <a:rPr lang="en-US" sz="3450" dirty="0">
                <a:solidFill>
                  <a:srgbClr val="233E32"/>
                </a:solidFill>
                <a:latin typeface="Alice" pitchFamily="34" charset="0"/>
                <a:ea typeface="Alice" pitchFamily="34" charset="-122"/>
                <a:cs typeface="Alice" pitchFamily="34" charset="-120"/>
              </a:rPr>
              <a:t>Data-Driven Insights</a:t>
            </a:r>
            <a:endParaRPr lang="en-US" sz="3450" dirty="0"/>
          </a:p>
        </p:txBody>
      </p:sp>
      <p:sp>
        <p:nvSpPr>
          <p:cNvPr id="5" name="Text 1"/>
          <p:cNvSpPr/>
          <p:nvPr/>
        </p:nvSpPr>
        <p:spPr>
          <a:xfrm>
            <a:off x="6106954" y="6980753"/>
            <a:ext cx="7902893" cy="850821"/>
          </a:xfrm>
          <a:prstGeom prst="rect">
            <a:avLst/>
          </a:prstGeom>
          <a:noFill/>
          <a:ln/>
        </p:spPr>
        <p:txBody>
          <a:bodyPr wrap="square" lIns="0" tIns="0" rIns="0" bIns="0" rtlCol="0" anchor="t"/>
          <a:lstStyle/>
          <a:p>
            <a:pPr marL="0" indent="0">
              <a:lnSpc>
                <a:spcPts val="2200"/>
              </a:lnSpc>
              <a:buNone/>
            </a:pPr>
            <a:r>
              <a:rPr lang="en-US" sz="1350" i="1" dirty="0">
                <a:latin typeface="Lora" pitchFamily="34" charset="0"/>
                <a:ea typeface="Lora" pitchFamily="34" charset="-122"/>
                <a:cs typeface="Lora" pitchFamily="34" charset="-120"/>
              </a:rPr>
              <a:t>Advanced analytics capabilities provide deep visibility into clinic performance, patient outcomes, and resource utilization. Customizable dashboards empower stakeholders to make informed, data-driven decisions.</a:t>
            </a:r>
            <a:endParaRPr lang="en-US" sz="1350" i="1" dirty="0"/>
          </a:p>
        </p:txBody>
      </p:sp>
      <p:sp>
        <p:nvSpPr>
          <p:cNvPr id="6" name="Text 2"/>
          <p:cNvSpPr/>
          <p:nvPr/>
        </p:nvSpPr>
        <p:spPr>
          <a:xfrm>
            <a:off x="6106954" y="8031004"/>
            <a:ext cx="7902893" cy="567214"/>
          </a:xfrm>
          <a:prstGeom prst="rect">
            <a:avLst/>
          </a:prstGeom>
          <a:noFill/>
          <a:ln/>
        </p:spPr>
        <p:txBody>
          <a:bodyPr wrap="square" lIns="0" tIns="0" rIns="0" bIns="0" rtlCol="0" anchor="t"/>
          <a:lstStyle/>
          <a:p>
            <a:pPr marL="0" indent="0">
              <a:lnSpc>
                <a:spcPts val="2200"/>
              </a:lnSpc>
              <a:buNone/>
            </a:pPr>
            <a:endParaRPr lang="en-US" sz="1350" dirty="0"/>
          </a:p>
        </p:txBody>
      </p:sp>
      <p:pic>
        <p:nvPicPr>
          <p:cNvPr id="7" name="Picture 6">
            <a:extLst>
              <a:ext uri="{FF2B5EF4-FFF2-40B4-BE49-F238E27FC236}">
                <a16:creationId xmlns:a16="http://schemas.microsoft.com/office/drawing/2014/main" id="{D6B24AC8-E3DF-49D9-ADD6-CAB21FA73899}"/>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12390120" y="7647682"/>
            <a:ext cx="2240280" cy="56721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599956" y="471368"/>
            <a:ext cx="7944088" cy="5435322"/>
          </a:xfrm>
          <a:prstGeom prst="rect">
            <a:avLst/>
          </a:prstGeom>
        </p:spPr>
      </p:pic>
      <p:sp>
        <p:nvSpPr>
          <p:cNvPr id="4" name="Text 0"/>
          <p:cNvSpPr/>
          <p:nvPr/>
        </p:nvSpPr>
        <p:spPr>
          <a:xfrm>
            <a:off x="599956" y="6163747"/>
            <a:ext cx="4285893" cy="535781"/>
          </a:xfrm>
          <a:prstGeom prst="rect">
            <a:avLst/>
          </a:prstGeom>
          <a:noFill/>
          <a:ln/>
        </p:spPr>
        <p:txBody>
          <a:bodyPr wrap="none" lIns="0" tIns="0" rIns="0" bIns="0" rtlCol="0" anchor="t"/>
          <a:lstStyle/>
          <a:p>
            <a:pPr marL="0" indent="0">
              <a:lnSpc>
                <a:spcPts val="4200"/>
              </a:lnSpc>
              <a:buNone/>
            </a:pPr>
            <a:r>
              <a:rPr lang="en-US" sz="3350" dirty="0">
                <a:latin typeface="Alice" pitchFamily="34" charset="0"/>
                <a:ea typeface="Alice" pitchFamily="34" charset="-122"/>
                <a:cs typeface="Alice" pitchFamily="34" charset="-120"/>
              </a:rPr>
              <a:t>Collaborative Care</a:t>
            </a:r>
            <a:endParaRPr lang="en-US" sz="3350" dirty="0"/>
          </a:p>
        </p:txBody>
      </p:sp>
      <p:sp>
        <p:nvSpPr>
          <p:cNvPr id="5" name="Text 1"/>
          <p:cNvSpPr/>
          <p:nvPr/>
        </p:nvSpPr>
        <p:spPr>
          <a:xfrm>
            <a:off x="599956" y="6956584"/>
            <a:ext cx="7944088" cy="548640"/>
          </a:xfrm>
          <a:prstGeom prst="rect">
            <a:avLst/>
          </a:prstGeom>
          <a:noFill/>
          <a:ln/>
        </p:spPr>
        <p:txBody>
          <a:bodyPr wrap="square" lIns="0" tIns="0" rIns="0" bIns="0" rtlCol="0" anchor="t"/>
          <a:lstStyle/>
          <a:p>
            <a:pPr marL="0" indent="0">
              <a:lnSpc>
                <a:spcPts val="2150"/>
              </a:lnSpc>
              <a:buNone/>
            </a:pPr>
            <a:r>
              <a:rPr lang="en-US" sz="1300" dirty="0">
                <a:latin typeface="Lora" pitchFamily="34" charset="0"/>
                <a:ea typeface="Lora" pitchFamily="34" charset="-122"/>
                <a:cs typeface="Lora" pitchFamily="34" charset="-120"/>
              </a:rPr>
              <a:t>The clinic management system fosters seamless collaboration among healthcare providers, enabling real-time information sharing and joint decision-making for comprehensive patient care.</a:t>
            </a:r>
            <a:endParaRPr lang="en-US" sz="1300" dirty="0"/>
          </a:p>
        </p:txBody>
      </p:sp>
      <p:sp>
        <p:nvSpPr>
          <p:cNvPr id="6" name="Text 2"/>
          <p:cNvSpPr/>
          <p:nvPr/>
        </p:nvSpPr>
        <p:spPr>
          <a:xfrm>
            <a:off x="599956" y="7697986"/>
            <a:ext cx="7944088" cy="548640"/>
          </a:xfrm>
          <a:prstGeom prst="rect">
            <a:avLst/>
          </a:prstGeom>
          <a:noFill/>
          <a:ln/>
        </p:spPr>
        <p:txBody>
          <a:bodyPr wrap="square" lIns="0" tIns="0" rIns="0" bIns="0" rtlCol="0" anchor="t"/>
          <a:lstStyle/>
          <a:p>
            <a:pPr marL="0" indent="0">
              <a:lnSpc>
                <a:spcPts val="2150"/>
              </a:lnSpc>
              <a:buNone/>
            </a:pPr>
            <a:r>
              <a:rPr lang="en-US" sz="1300" dirty="0">
                <a:latin typeface="Lora" pitchFamily="34" charset="0"/>
                <a:ea typeface="Lora" pitchFamily="34" charset="-122"/>
                <a:cs typeface="Lora" pitchFamily="34" charset="-120"/>
              </a:rPr>
              <a:t>Integrated communication tools and task management features streamline interdisciplinary coordination, ensuring smooth transitions and continuity of care.</a:t>
            </a:r>
            <a:endParaRPr lang="en-US" sz="1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16293" y="826532"/>
            <a:ext cx="6823829" cy="728782"/>
          </a:xfrm>
          <a:prstGeom prst="rect">
            <a:avLst/>
          </a:prstGeom>
          <a:noFill/>
          <a:ln/>
        </p:spPr>
        <p:txBody>
          <a:bodyPr wrap="none" lIns="0" tIns="0" rIns="0" bIns="0" rtlCol="0" anchor="t"/>
          <a:lstStyle/>
          <a:p>
            <a:pPr marL="0" indent="0">
              <a:lnSpc>
                <a:spcPts val="5700"/>
              </a:lnSpc>
              <a:buNone/>
            </a:pPr>
            <a:r>
              <a:rPr lang="en-US" sz="4550" dirty="0">
                <a:solidFill>
                  <a:srgbClr val="F5F0F0"/>
                </a:solidFill>
                <a:latin typeface="Merriweather" pitchFamily="34" charset="0"/>
                <a:ea typeface="Merriweather" pitchFamily="34" charset="-122"/>
                <a:cs typeface="Merriweather" pitchFamily="34" charset="-120"/>
              </a:rPr>
              <a:t>Robust Search Function</a:t>
            </a:r>
            <a:endParaRPr lang="en-US" sz="4550" dirty="0"/>
          </a:p>
        </p:txBody>
      </p:sp>
      <p:sp>
        <p:nvSpPr>
          <p:cNvPr id="4" name="Shape 1"/>
          <p:cNvSpPr/>
          <p:nvPr/>
        </p:nvSpPr>
        <p:spPr>
          <a:xfrm>
            <a:off x="816293" y="2167414"/>
            <a:ext cx="524708" cy="524708"/>
          </a:xfrm>
          <a:prstGeom prst="roundRect">
            <a:avLst>
              <a:gd name="adj" fmla="val 18668"/>
            </a:avLst>
          </a:prstGeom>
          <a:solidFill>
            <a:srgbClr val="003180"/>
          </a:solidFill>
          <a:ln w="7620">
            <a:solidFill>
              <a:srgbClr val="194A99"/>
            </a:solidFill>
            <a:prstDash val="solid"/>
          </a:ln>
        </p:spPr>
      </p:sp>
      <p:sp>
        <p:nvSpPr>
          <p:cNvPr id="5" name="Text 2"/>
          <p:cNvSpPr/>
          <p:nvPr/>
        </p:nvSpPr>
        <p:spPr>
          <a:xfrm>
            <a:off x="1001673" y="2254806"/>
            <a:ext cx="153948" cy="349806"/>
          </a:xfrm>
          <a:prstGeom prst="rect">
            <a:avLst/>
          </a:prstGeom>
          <a:noFill/>
          <a:ln/>
        </p:spPr>
        <p:txBody>
          <a:bodyPr wrap="none" lIns="0" tIns="0" rIns="0" bIns="0" rtlCol="0" anchor="t"/>
          <a:lstStyle/>
          <a:p>
            <a:pPr marL="0" indent="0" algn="ctr">
              <a:lnSpc>
                <a:spcPts val="2750"/>
              </a:lnSpc>
              <a:buNone/>
            </a:pPr>
            <a:r>
              <a:rPr lang="en-US" sz="2750" dirty="0">
                <a:solidFill>
                  <a:srgbClr val="E2E6E9"/>
                </a:solidFill>
                <a:latin typeface="Merriweather" pitchFamily="34" charset="0"/>
                <a:ea typeface="Merriweather" pitchFamily="34" charset="-122"/>
                <a:cs typeface="Merriweather" pitchFamily="34" charset="-120"/>
              </a:rPr>
              <a:t>1</a:t>
            </a:r>
            <a:endParaRPr lang="en-US" sz="2750" dirty="0"/>
          </a:p>
        </p:txBody>
      </p:sp>
      <p:sp>
        <p:nvSpPr>
          <p:cNvPr id="6" name="Text 3"/>
          <p:cNvSpPr/>
          <p:nvPr/>
        </p:nvSpPr>
        <p:spPr>
          <a:xfrm>
            <a:off x="1574125" y="2167414"/>
            <a:ext cx="2881313" cy="364450"/>
          </a:xfrm>
          <a:prstGeom prst="rect">
            <a:avLst/>
          </a:prstGeom>
          <a:noFill/>
          <a:ln/>
        </p:spPr>
        <p:txBody>
          <a:bodyPr wrap="none" lIns="0" tIns="0" rIns="0" bIns="0" rtlCol="0" anchor="t"/>
          <a:lstStyle/>
          <a:p>
            <a:pPr marL="0" indent="0">
              <a:lnSpc>
                <a:spcPts val="2850"/>
              </a:lnSpc>
              <a:buNone/>
            </a:pPr>
            <a:r>
              <a:rPr lang="en-US" sz="2250" dirty="0">
                <a:solidFill>
                  <a:srgbClr val="E2E6E9"/>
                </a:solidFill>
                <a:latin typeface="Merriweather" pitchFamily="34" charset="0"/>
                <a:ea typeface="Merriweather" pitchFamily="34" charset="-122"/>
                <a:cs typeface="Merriweather" pitchFamily="34" charset="-120"/>
              </a:rPr>
              <a:t>Quick Retrieval</a:t>
            </a:r>
            <a:endParaRPr lang="en-US" sz="2250" dirty="0"/>
          </a:p>
        </p:txBody>
      </p:sp>
      <p:sp>
        <p:nvSpPr>
          <p:cNvPr id="7" name="Text 4"/>
          <p:cNvSpPr/>
          <p:nvPr/>
        </p:nvSpPr>
        <p:spPr>
          <a:xfrm>
            <a:off x="1574125" y="2671763"/>
            <a:ext cx="2881313" cy="2238851"/>
          </a:xfrm>
          <a:prstGeom prst="rect">
            <a:avLst/>
          </a:prstGeom>
          <a:noFill/>
          <a:ln/>
        </p:spPr>
        <p:txBody>
          <a:bodyPr wrap="square" lIns="0" tIns="0" rIns="0" bIns="0" rtlCol="0" anchor="t"/>
          <a:lstStyle/>
          <a:p>
            <a:pPr marL="0" indent="0">
              <a:lnSpc>
                <a:spcPts val="2900"/>
              </a:lnSpc>
              <a:buNone/>
            </a:pPr>
            <a:r>
              <a:rPr lang="en-US" sz="1800" dirty="0">
                <a:solidFill>
                  <a:srgbClr val="E2E6E9"/>
                </a:solidFill>
                <a:latin typeface="Merriweather" pitchFamily="34" charset="0"/>
                <a:ea typeface="Merriweather" pitchFamily="34" charset="-122"/>
                <a:cs typeface="Merriweather" pitchFamily="34" charset="-120"/>
              </a:rPr>
              <a:t>Clinic staff can easily search and access patient records using a variety of search criteria, including name, ID, and contact information.</a:t>
            </a:r>
            <a:endParaRPr lang="en-US" sz="1800" dirty="0"/>
          </a:p>
        </p:txBody>
      </p:sp>
      <p:sp>
        <p:nvSpPr>
          <p:cNvPr id="8" name="Shape 5"/>
          <p:cNvSpPr/>
          <p:nvPr/>
        </p:nvSpPr>
        <p:spPr>
          <a:xfrm>
            <a:off x="4688562" y="2167414"/>
            <a:ext cx="524708" cy="524708"/>
          </a:xfrm>
          <a:prstGeom prst="roundRect">
            <a:avLst>
              <a:gd name="adj" fmla="val 18668"/>
            </a:avLst>
          </a:prstGeom>
          <a:solidFill>
            <a:srgbClr val="003180"/>
          </a:solidFill>
          <a:ln w="7620">
            <a:solidFill>
              <a:srgbClr val="194A99"/>
            </a:solidFill>
            <a:prstDash val="solid"/>
          </a:ln>
        </p:spPr>
      </p:sp>
      <p:sp>
        <p:nvSpPr>
          <p:cNvPr id="9" name="Text 6"/>
          <p:cNvSpPr/>
          <p:nvPr/>
        </p:nvSpPr>
        <p:spPr>
          <a:xfrm>
            <a:off x="4846320" y="2254806"/>
            <a:ext cx="209193" cy="349806"/>
          </a:xfrm>
          <a:prstGeom prst="rect">
            <a:avLst/>
          </a:prstGeom>
          <a:noFill/>
          <a:ln/>
        </p:spPr>
        <p:txBody>
          <a:bodyPr wrap="none" lIns="0" tIns="0" rIns="0" bIns="0" rtlCol="0" anchor="t"/>
          <a:lstStyle/>
          <a:p>
            <a:pPr marL="0" indent="0" algn="ctr">
              <a:lnSpc>
                <a:spcPts val="2750"/>
              </a:lnSpc>
              <a:buNone/>
            </a:pPr>
            <a:r>
              <a:rPr lang="en-US" sz="2750" dirty="0">
                <a:solidFill>
                  <a:srgbClr val="E2E6E9"/>
                </a:solidFill>
                <a:latin typeface="Merriweather" pitchFamily="34" charset="0"/>
                <a:ea typeface="Merriweather" pitchFamily="34" charset="-122"/>
                <a:cs typeface="Merriweather" pitchFamily="34" charset="-120"/>
              </a:rPr>
              <a:t>2</a:t>
            </a:r>
            <a:endParaRPr lang="en-US" sz="2750" dirty="0"/>
          </a:p>
        </p:txBody>
      </p:sp>
      <p:sp>
        <p:nvSpPr>
          <p:cNvPr id="10" name="Text 7"/>
          <p:cNvSpPr/>
          <p:nvPr/>
        </p:nvSpPr>
        <p:spPr>
          <a:xfrm>
            <a:off x="5446395" y="2167414"/>
            <a:ext cx="2881313" cy="364450"/>
          </a:xfrm>
          <a:prstGeom prst="rect">
            <a:avLst/>
          </a:prstGeom>
          <a:noFill/>
          <a:ln/>
        </p:spPr>
        <p:txBody>
          <a:bodyPr wrap="none" lIns="0" tIns="0" rIns="0" bIns="0" rtlCol="0" anchor="t"/>
          <a:lstStyle/>
          <a:p>
            <a:pPr marL="0" indent="0">
              <a:lnSpc>
                <a:spcPts val="2850"/>
              </a:lnSpc>
              <a:buNone/>
            </a:pPr>
            <a:r>
              <a:rPr lang="en-US" sz="2250" dirty="0">
                <a:solidFill>
                  <a:srgbClr val="E2E6E9"/>
                </a:solidFill>
                <a:latin typeface="Merriweather" pitchFamily="34" charset="0"/>
                <a:ea typeface="Merriweather" pitchFamily="34" charset="-122"/>
                <a:cs typeface="Merriweather" pitchFamily="34" charset="-120"/>
              </a:rPr>
              <a:t>Detailed Profiles</a:t>
            </a:r>
            <a:endParaRPr lang="en-US" sz="2250" dirty="0"/>
          </a:p>
        </p:txBody>
      </p:sp>
      <p:sp>
        <p:nvSpPr>
          <p:cNvPr id="11" name="Text 8"/>
          <p:cNvSpPr/>
          <p:nvPr/>
        </p:nvSpPr>
        <p:spPr>
          <a:xfrm>
            <a:off x="5446395" y="2671763"/>
            <a:ext cx="2881313" cy="2611993"/>
          </a:xfrm>
          <a:prstGeom prst="rect">
            <a:avLst/>
          </a:prstGeom>
          <a:noFill/>
          <a:ln/>
        </p:spPr>
        <p:txBody>
          <a:bodyPr wrap="square" lIns="0" tIns="0" rIns="0" bIns="0" rtlCol="0" anchor="t"/>
          <a:lstStyle/>
          <a:p>
            <a:pPr marL="0" indent="0">
              <a:lnSpc>
                <a:spcPts val="2900"/>
              </a:lnSpc>
              <a:buNone/>
            </a:pPr>
            <a:r>
              <a:rPr lang="en-US" sz="1800" dirty="0">
                <a:solidFill>
                  <a:srgbClr val="E2E6E9"/>
                </a:solidFill>
                <a:latin typeface="Merriweather" pitchFamily="34" charset="0"/>
                <a:ea typeface="Merriweather" pitchFamily="34" charset="-122"/>
                <a:cs typeface="Merriweather" pitchFamily="34" charset="-120"/>
              </a:rPr>
              <a:t>The search function provides comprehensive patient profiles, including medical history, past appointments, and billing information.</a:t>
            </a:r>
            <a:endParaRPr lang="en-US" sz="1800" dirty="0"/>
          </a:p>
        </p:txBody>
      </p:sp>
      <p:sp>
        <p:nvSpPr>
          <p:cNvPr id="12" name="Shape 9"/>
          <p:cNvSpPr/>
          <p:nvPr/>
        </p:nvSpPr>
        <p:spPr>
          <a:xfrm>
            <a:off x="816293" y="5779175"/>
            <a:ext cx="524708" cy="524708"/>
          </a:xfrm>
          <a:prstGeom prst="roundRect">
            <a:avLst>
              <a:gd name="adj" fmla="val 18668"/>
            </a:avLst>
          </a:prstGeom>
          <a:solidFill>
            <a:srgbClr val="003180"/>
          </a:solidFill>
          <a:ln w="7620">
            <a:solidFill>
              <a:srgbClr val="194A99"/>
            </a:solidFill>
            <a:prstDash val="solid"/>
          </a:ln>
        </p:spPr>
      </p:sp>
      <p:sp>
        <p:nvSpPr>
          <p:cNvPr id="13" name="Text 10"/>
          <p:cNvSpPr/>
          <p:nvPr/>
        </p:nvSpPr>
        <p:spPr>
          <a:xfrm>
            <a:off x="980599" y="5866567"/>
            <a:ext cx="195977" cy="349806"/>
          </a:xfrm>
          <a:prstGeom prst="rect">
            <a:avLst/>
          </a:prstGeom>
          <a:noFill/>
          <a:ln/>
        </p:spPr>
        <p:txBody>
          <a:bodyPr wrap="none" lIns="0" tIns="0" rIns="0" bIns="0" rtlCol="0" anchor="t"/>
          <a:lstStyle/>
          <a:p>
            <a:pPr marL="0" indent="0" algn="ctr">
              <a:lnSpc>
                <a:spcPts val="2750"/>
              </a:lnSpc>
              <a:buNone/>
            </a:pPr>
            <a:r>
              <a:rPr lang="en-US" sz="2750" dirty="0">
                <a:solidFill>
                  <a:srgbClr val="E2E6E9"/>
                </a:solidFill>
                <a:latin typeface="Merriweather" pitchFamily="34" charset="0"/>
                <a:ea typeface="Merriweather" pitchFamily="34" charset="-122"/>
                <a:cs typeface="Merriweather" pitchFamily="34" charset="-120"/>
              </a:rPr>
              <a:t>3</a:t>
            </a:r>
            <a:endParaRPr lang="en-US" sz="2750" dirty="0"/>
          </a:p>
        </p:txBody>
      </p:sp>
      <p:sp>
        <p:nvSpPr>
          <p:cNvPr id="14" name="Text 11"/>
          <p:cNvSpPr/>
          <p:nvPr/>
        </p:nvSpPr>
        <p:spPr>
          <a:xfrm>
            <a:off x="1574125" y="5779175"/>
            <a:ext cx="2915245" cy="364450"/>
          </a:xfrm>
          <a:prstGeom prst="rect">
            <a:avLst/>
          </a:prstGeom>
          <a:noFill/>
          <a:ln/>
        </p:spPr>
        <p:txBody>
          <a:bodyPr wrap="none" lIns="0" tIns="0" rIns="0" bIns="0" rtlCol="0" anchor="t"/>
          <a:lstStyle/>
          <a:p>
            <a:pPr marL="0" indent="0">
              <a:lnSpc>
                <a:spcPts val="2850"/>
              </a:lnSpc>
              <a:buNone/>
            </a:pPr>
            <a:r>
              <a:rPr lang="en-US" sz="2250" dirty="0">
                <a:solidFill>
                  <a:srgbClr val="E2E6E9"/>
                </a:solidFill>
                <a:latin typeface="Merriweather" pitchFamily="34" charset="0"/>
                <a:ea typeface="Merriweather" pitchFamily="34" charset="-122"/>
                <a:cs typeface="Merriweather" pitchFamily="34" charset="-120"/>
              </a:rPr>
              <a:t>Secure Access</a:t>
            </a:r>
            <a:endParaRPr lang="en-US" sz="2250" dirty="0"/>
          </a:p>
        </p:txBody>
      </p:sp>
      <p:sp>
        <p:nvSpPr>
          <p:cNvPr id="15" name="Text 12"/>
          <p:cNvSpPr/>
          <p:nvPr/>
        </p:nvSpPr>
        <p:spPr>
          <a:xfrm>
            <a:off x="1574125" y="6283523"/>
            <a:ext cx="6753582" cy="1119426"/>
          </a:xfrm>
          <a:prstGeom prst="rect">
            <a:avLst/>
          </a:prstGeom>
          <a:noFill/>
          <a:ln/>
        </p:spPr>
        <p:txBody>
          <a:bodyPr wrap="square" lIns="0" tIns="0" rIns="0" bIns="0" rtlCol="0" anchor="t"/>
          <a:lstStyle/>
          <a:p>
            <a:pPr marL="0" indent="0">
              <a:lnSpc>
                <a:spcPts val="2900"/>
              </a:lnSpc>
              <a:buNone/>
            </a:pPr>
            <a:r>
              <a:rPr lang="en-US" sz="1800" dirty="0">
                <a:solidFill>
                  <a:srgbClr val="E2E6E9"/>
                </a:solidFill>
                <a:latin typeface="Merriweather" pitchFamily="34" charset="0"/>
                <a:ea typeface="Merriweather" pitchFamily="34" charset="-122"/>
                <a:cs typeface="Merriweather" pitchFamily="34" charset="-120"/>
              </a:rPr>
              <a:t>The system ensures patient data is accessible only to authorized personnel, maintaining strict privacy and confidentiality standards.</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2006441"/>
            <a:ext cx="11593116"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Patient Registration and Management</a:t>
            </a:r>
            <a:endParaRPr lang="en-US" sz="4850" dirty="0"/>
          </a:p>
        </p:txBody>
      </p:sp>
      <p:sp>
        <p:nvSpPr>
          <p:cNvPr id="3" name="Text 1"/>
          <p:cNvSpPr/>
          <p:nvPr/>
        </p:nvSpPr>
        <p:spPr>
          <a:xfrm>
            <a:off x="863798" y="3394710"/>
            <a:ext cx="3085386"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Simple Interface</a:t>
            </a:r>
            <a:endParaRPr lang="en-US" sz="2400" dirty="0"/>
          </a:p>
        </p:txBody>
      </p:sp>
      <p:sp>
        <p:nvSpPr>
          <p:cNvPr id="4" name="Text 2"/>
          <p:cNvSpPr/>
          <p:nvPr/>
        </p:nvSpPr>
        <p:spPr>
          <a:xfrm>
            <a:off x="863798" y="4027051"/>
            <a:ext cx="3898940" cy="1974056"/>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The system offers a user-friendly interface for clinic staff to easily add new patient records and update existing ones.</a:t>
            </a:r>
            <a:endParaRPr lang="en-US" sz="1900" dirty="0"/>
          </a:p>
        </p:txBody>
      </p:sp>
      <p:sp>
        <p:nvSpPr>
          <p:cNvPr id="5" name="Text 3"/>
          <p:cNvSpPr/>
          <p:nvPr/>
        </p:nvSpPr>
        <p:spPr>
          <a:xfrm>
            <a:off x="5372576" y="3394710"/>
            <a:ext cx="3254693"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Unique Identification</a:t>
            </a:r>
            <a:endParaRPr lang="en-US" sz="2400" dirty="0"/>
          </a:p>
        </p:txBody>
      </p:sp>
      <p:sp>
        <p:nvSpPr>
          <p:cNvPr id="6" name="Text 4"/>
          <p:cNvSpPr/>
          <p:nvPr/>
        </p:nvSpPr>
        <p:spPr>
          <a:xfrm>
            <a:off x="5372576" y="4027051"/>
            <a:ext cx="3898940"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Each patient is assigned a unique ID, ensuring accurate and consistent data management across the clinic.</a:t>
            </a:r>
            <a:endParaRPr lang="en-US" sz="1900" dirty="0"/>
          </a:p>
        </p:txBody>
      </p:sp>
      <p:sp>
        <p:nvSpPr>
          <p:cNvPr id="7" name="Text 5"/>
          <p:cNvSpPr/>
          <p:nvPr/>
        </p:nvSpPr>
        <p:spPr>
          <a:xfrm>
            <a:off x="9881354" y="3394710"/>
            <a:ext cx="3668911"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Comprehensive Records</a:t>
            </a:r>
            <a:endParaRPr lang="en-US" sz="2400" dirty="0"/>
          </a:p>
        </p:txBody>
      </p:sp>
      <p:sp>
        <p:nvSpPr>
          <p:cNvPr id="8" name="Text 6"/>
          <p:cNvSpPr/>
          <p:nvPr/>
        </p:nvSpPr>
        <p:spPr>
          <a:xfrm>
            <a:off x="9881354" y="4027051"/>
            <a:ext cx="3898940" cy="1974056"/>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Patient profiles include detailed personal, contact, and medical information, providing a complete overview of each individual's healthcare history.</a:t>
            </a:r>
            <a:endParaRPr lang="en-US" sz="1900" dirty="0"/>
          </a:p>
        </p:txBody>
      </p:sp>
      <p:pic>
        <p:nvPicPr>
          <p:cNvPr id="9" name="Picture 8">
            <a:extLst>
              <a:ext uri="{FF2B5EF4-FFF2-40B4-BE49-F238E27FC236}">
                <a16:creationId xmlns:a16="http://schemas.microsoft.com/office/drawing/2014/main" id="{9C340659-52CA-4994-8437-F482C6E25A5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2052504" y="7274656"/>
            <a:ext cx="2577896" cy="95494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4133" y="690801"/>
            <a:ext cx="7775734" cy="1221581"/>
          </a:xfrm>
          <a:prstGeom prst="rect">
            <a:avLst/>
          </a:prstGeom>
          <a:noFill/>
          <a:ln/>
        </p:spPr>
        <p:txBody>
          <a:bodyPr wrap="square" lIns="0" tIns="0" rIns="0" bIns="0" rtlCol="0" anchor="t"/>
          <a:lstStyle/>
          <a:p>
            <a:pPr marL="0" indent="0">
              <a:lnSpc>
                <a:spcPts val="4800"/>
              </a:lnSpc>
              <a:buNone/>
            </a:pPr>
            <a:r>
              <a:rPr lang="en-US" sz="3800" dirty="0">
                <a:solidFill>
                  <a:srgbClr val="F5F0F0"/>
                </a:solidFill>
                <a:latin typeface="Merriweather" pitchFamily="34" charset="0"/>
                <a:ea typeface="Merriweather" pitchFamily="34" charset="-122"/>
                <a:cs typeface="Merriweather" pitchFamily="34" charset="-120"/>
              </a:rPr>
              <a:t>Appointment Scheduling and Management</a:t>
            </a:r>
            <a:endParaRPr lang="en-US" sz="3800" dirty="0"/>
          </a:p>
        </p:txBody>
      </p:sp>
      <p:sp>
        <p:nvSpPr>
          <p:cNvPr id="4" name="Shape 1"/>
          <p:cNvSpPr/>
          <p:nvPr/>
        </p:nvSpPr>
        <p:spPr>
          <a:xfrm>
            <a:off x="965835" y="2205514"/>
            <a:ext cx="22860" cy="5333286"/>
          </a:xfrm>
          <a:prstGeom prst="roundRect">
            <a:avLst>
              <a:gd name="adj" fmla="val 359139"/>
            </a:avLst>
          </a:prstGeom>
          <a:solidFill>
            <a:srgbClr val="194A99"/>
          </a:solidFill>
          <a:ln/>
        </p:spPr>
      </p:sp>
      <p:sp>
        <p:nvSpPr>
          <p:cNvPr id="5" name="Shape 2"/>
          <p:cNvSpPr/>
          <p:nvPr/>
        </p:nvSpPr>
        <p:spPr>
          <a:xfrm>
            <a:off x="1174254" y="2633663"/>
            <a:ext cx="684133" cy="22860"/>
          </a:xfrm>
          <a:prstGeom prst="roundRect">
            <a:avLst>
              <a:gd name="adj" fmla="val 359139"/>
            </a:avLst>
          </a:prstGeom>
          <a:solidFill>
            <a:srgbClr val="194A99"/>
          </a:solidFill>
          <a:ln/>
        </p:spPr>
      </p:sp>
      <p:sp>
        <p:nvSpPr>
          <p:cNvPr id="6" name="Shape 3"/>
          <p:cNvSpPr/>
          <p:nvPr/>
        </p:nvSpPr>
        <p:spPr>
          <a:xfrm>
            <a:off x="757416" y="2425303"/>
            <a:ext cx="439698" cy="439698"/>
          </a:xfrm>
          <a:prstGeom prst="roundRect">
            <a:avLst>
              <a:gd name="adj" fmla="val 18672"/>
            </a:avLst>
          </a:prstGeom>
          <a:solidFill>
            <a:srgbClr val="003180"/>
          </a:solidFill>
          <a:ln w="7620">
            <a:solidFill>
              <a:srgbClr val="194A99"/>
            </a:solidFill>
            <a:prstDash val="solid"/>
          </a:ln>
        </p:spPr>
      </p:sp>
      <p:sp>
        <p:nvSpPr>
          <p:cNvPr id="7" name="Text 4"/>
          <p:cNvSpPr/>
          <p:nvPr/>
        </p:nvSpPr>
        <p:spPr>
          <a:xfrm>
            <a:off x="912674" y="2498527"/>
            <a:ext cx="129064" cy="293251"/>
          </a:xfrm>
          <a:prstGeom prst="rect">
            <a:avLst/>
          </a:prstGeom>
          <a:noFill/>
          <a:ln/>
        </p:spPr>
        <p:txBody>
          <a:bodyPr wrap="none" lIns="0" tIns="0" rIns="0" bIns="0" rtlCol="0" anchor="t"/>
          <a:lstStyle/>
          <a:p>
            <a:pPr marL="0" indent="0" algn="ctr">
              <a:lnSpc>
                <a:spcPts val="2300"/>
              </a:lnSpc>
              <a:buNone/>
            </a:pPr>
            <a:r>
              <a:rPr lang="en-US" sz="2300" dirty="0">
                <a:solidFill>
                  <a:srgbClr val="E2E6E9"/>
                </a:solidFill>
                <a:latin typeface="Merriweather" pitchFamily="34" charset="0"/>
                <a:ea typeface="Merriweather" pitchFamily="34" charset="-122"/>
                <a:cs typeface="Merriweather" pitchFamily="34" charset="-120"/>
              </a:rPr>
              <a:t>1</a:t>
            </a:r>
            <a:endParaRPr lang="en-US" sz="2300" dirty="0"/>
          </a:p>
        </p:txBody>
      </p:sp>
      <p:sp>
        <p:nvSpPr>
          <p:cNvPr id="8" name="Text 5"/>
          <p:cNvSpPr/>
          <p:nvPr/>
        </p:nvSpPr>
        <p:spPr>
          <a:xfrm>
            <a:off x="2052280" y="2400895"/>
            <a:ext cx="2869883" cy="305395"/>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Schedule Appointments</a:t>
            </a:r>
            <a:endParaRPr lang="en-US" sz="1900" dirty="0"/>
          </a:p>
        </p:txBody>
      </p:sp>
      <p:sp>
        <p:nvSpPr>
          <p:cNvPr id="9" name="Text 6"/>
          <p:cNvSpPr/>
          <p:nvPr/>
        </p:nvSpPr>
        <p:spPr>
          <a:xfrm>
            <a:off x="2052280" y="2823567"/>
            <a:ext cx="6407587" cy="625554"/>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Clinic staff can easily book new appointments for patients, taking into account provider availability and patient preferences.</a:t>
            </a:r>
            <a:endParaRPr lang="en-US" sz="1500" dirty="0"/>
          </a:p>
        </p:txBody>
      </p:sp>
      <p:sp>
        <p:nvSpPr>
          <p:cNvPr id="10" name="Shape 7"/>
          <p:cNvSpPr/>
          <p:nvPr/>
        </p:nvSpPr>
        <p:spPr>
          <a:xfrm>
            <a:off x="1174254" y="4268033"/>
            <a:ext cx="684133" cy="22860"/>
          </a:xfrm>
          <a:prstGeom prst="roundRect">
            <a:avLst>
              <a:gd name="adj" fmla="val 359139"/>
            </a:avLst>
          </a:prstGeom>
          <a:solidFill>
            <a:srgbClr val="194A99"/>
          </a:solidFill>
          <a:ln/>
        </p:spPr>
      </p:sp>
      <p:sp>
        <p:nvSpPr>
          <p:cNvPr id="11" name="Shape 8"/>
          <p:cNvSpPr/>
          <p:nvPr/>
        </p:nvSpPr>
        <p:spPr>
          <a:xfrm>
            <a:off x="757416" y="4059674"/>
            <a:ext cx="439698" cy="439698"/>
          </a:xfrm>
          <a:prstGeom prst="roundRect">
            <a:avLst>
              <a:gd name="adj" fmla="val 18672"/>
            </a:avLst>
          </a:prstGeom>
          <a:solidFill>
            <a:srgbClr val="003180"/>
          </a:solidFill>
          <a:ln w="7620">
            <a:solidFill>
              <a:srgbClr val="194A99"/>
            </a:solidFill>
            <a:prstDash val="solid"/>
          </a:ln>
        </p:spPr>
      </p:sp>
      <p:sp>
        <p:nvSpPr>
          <p:cNvPr id="12" name="Text 9"/>
          <p:cNvSpPr/>
          <p:nvPr/>
        </p:nvSpPr>
        <p:spPr>
          <a:xfrm>
            <a:off x="889575" y="4132898"/>
            <a:ext cx="175379" cy="293251"/>
          </a:xfrm>
          <a:prstGeom prst="rect">
            <a:avLst/>
          </a:prstGeom>
          <a:noFill/>
          <a:ln/>
        </p:spPr>
        <p:txBody>
          <a:bodyPr wrap="none" lIns="0" tIns="0" rIns="0" bIns="0" rtlCol="0" anchor="t"/>
          <a:lstStyle/>
          <a:p>
            <a:pPr marL="0" indent="0" algn="ctr">
              <a:lnSpc>
                <a:spcPts val="2300"/>
              </a:lnSpc>
              <a:buNone/>
            </a:pPr>
            <a:r>
              <a:rPr lang="en-US" sz="2300" dirty="0">
                <a:solidFill>
                  <a:srgbClr val="E2E6E9"/>
                </a:solidFill>
                <a:latin typeface="Merriweather" pitchFamily="34" charset="0"/>
                <a:ea typeface="Merriweather" pitchFamily="34" charset="-122"/>
                <a:cs typeface="Merriweather" pitchFamily="34" charset="-120"/>
              </a:rPr>
              <a:t>2</a:t>
            </a:r>
            <a:endParaRPr lang="en-US" sz="2300" dirty="0"/>
          </a:p>
        </p:txBody>
      </p:sp>
      <p:sp>
        <p:nvSpPr>
          <p:cNvPr id="13" name="Text 10"/>
          <p:cNvSpPr/>
          <p:nvPr/>
        </p:nvSpPr>
        <p:spPr>
          <a:xfrm>
            <a:off x="2052280" y="4035266"/>
            <a:ext cx="2443401" cy="305395"/>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Manage Calendars</a:t>
            </a:r>
            <a:endParaRPr lang="en-US" sz="1900" dirty="0"/>
          </a:p>
        </p:txBody>
      </p:sp>
      <p:sp>
        <p:nvSpPr>
          <p:cNvPr id="14" name="Text 11"/>
          <p:cNvSpPr/>
          <p:nvPr/>
        </p:nvSpPr>
        <p:spPr>
          <a:xfrm>
            <a:off x="2052280" y="4457938"/>
            <a:ext cx="6407587" cy="938332"/>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The system allows for seamless coordination of provider schedules, minimizing conflicts and ensuring efficient use of clinical resources.</a:t>
            </a:r>
            <a:endParaRPr lang="en-US" sz="1500" dirty="0"/>
          </a:p>
        </p:txBody>
      </p:sp>
      <p:sp>
        <p:nvSpPr>
          <p:cNvPr id="15" name="Shape 12"/>
          <p:cNvSpPr/>
          <p:nvPr/>
        </p:nvSpPr>
        <p:spPr>
          <a:xfrm>
            <a:off x="1174254" y="6215182"/>
            <a:ext cx="684133" cy="22860"/>
          </a:xfrm>
          <a:prstGeom prst="roundRect">
            <a:avLst>
              <a:gd name="adj" fmla="val 359139"/>
            </a:avLst>
          </a:prstGeom>
          <a:solidFill>
            <a:srgbClr val="194A99"/>
          </a:solidFill>
          <a:ln/>
        </p:spPr>
      </p:sp>
      <p:sp>
        <p:nvSpPr>
          <p:cNvPr id="16" name="Shape 13"/>
          <p:cNvSpPr/>
          <p:nvPr/>
        </p:nvSpPr>
        <p:spPr>
          <a:xfrm>
            <a:off x="757416" y="6006822"/>
            <a:ext cx="439698" cy="439698"/>
          </a:xfrm>
          <a:prstGeom prst="roundRect">
            <a:avLst>
              <a:gd name="adj" fmla="val 18672"/>
            </a:avLst>
          </a:prstGeom>
          <a:solidFill>
            <a:srgbClr val="003180"/>
          </a:solidFill>
          <a:ln w="7620">
            <a:solidFill>
              <a:srgbClr val="194A99"/>
            </a:solidFill>
            <a:prstDash val="solid"/>
          </a:ln>
        </p:spPr>
      </p:sp>
      <p:sp>
        <p:nvSpPr>
          <p:cNvPr id="17" name="Text 14"/>
          <p:cNvSpPr/>
          <p:nvPr/>
        </p:nvSpPr>
        <p:spPr>
          <a:xfrm>
            <a:off x="895171" y="6080046"/>
            <a:ext cx="164187" cy="293251"/>
          </a:xfrm>
          <a:prstGeom prst="rect">
            <a:avLst/>
          </a:prstGeom>
          <a:noFill/>
          <a:ln/>
        </p:spPr>
        <p:txBody>
          <a:bodyPr wrap="none" lIns="0" tIns="0" rIns="0" bIns="0" rtlCol="0" anchor="t"/>
          <a:lstStyle/>
          <a:p>
            <a:pPr marL="0" indent="0" algn="ctr">
              <a:lnSpc>
                <a:spcPts val="2300"/>
              </a:lnSpc>
              <a:buNone/>
            </a:pPr>
            <a:r>
              <a:rPr lang="en-US" sz="2300" dirty="0">
                <a:solidFill>
                  <a:srgbClr val="E2E6E9"/>
                </a:solidFill>
                <a:latin typeface="Merriweather" pitchFamily="34" charset="0"/>
                <a:ea typeface="Merriweather" pitchFamily="34" charset="-122"/>
                <a:cs typeface="Merriweather" pitchFamily="34" charset="-120"/>
              </a:rPr>
              <a:t>3</a:t>
            </a:r>
            <a:endParaRPr lang="en-US" sz="2300" dirty="0"/>
          </a:p>
        </p:txBody>
      </p:sp>
      <p:sp>
        <p:nvSpPr>
          <p:cNvPr id="18" name="Text 15"/>
          <p:cNvSpPr/>
          <p:nvPr/>
        </p:nvSpPr>
        <p:spPr>
          <a:xfrm>
            <a:off x="2052280" y="5982414"/>
            <a:ext cx="2703790" cy="305395"/>
          </a:xfrm>
          <a:prstGeom prst="rect">
            <a:avLst/>
          </a:prstGeom>
          <a:noFill/>
          <a:ln/>
        </p:spPr>
        <p:txBody>
          <a:bodyPr wrap="none" lIns="0" tIns="0" rIns="0" bIns="0" rtlCol="0" anchor="t"/>
          <a:lstStyle/>
          <a:p>
            <a:pPr marL="0" indent="0" algn="l">
              <a:lnSpc>
                <a:spcPts val="2400"/>
              </a:lnSpc>
              <a:buNone/>
            </a:pPr>
            <a:r>
              <a:rPr lang="en-US" sz="1900" dirty="0">
                <a:solidFill>
                  <a:srgbClr val="E2E6E9"/>
                </a:solidFill>
                <a:latin typeface="Merriweather" pitchFamily="34" charset="0"/>
                <a:ea typeface="Merriweather" pitchFamily="34" charset="-122"/>
                <a:cs typeface="Merriweather" pitchFamily="34" charset="-120"/>
              </a:rPr>
              <a:t>Automated Reminders</a:t>
            </a:r>
            <a:endParaRPr lang="en-US" sz="1900" dirty="0"/>
          </a:p>
        </p:txBody>
      </p:sp>
      <p:sp>
        <p:nvSpPr>
          <p:cNvPr id="19" name="Text 16"/>
          <p:cNvSpPr/>
          <p:nvPr/>
        </p:nvSpPr>
        <p:spPr>
          <a:xfrm>
            <a:off x="2052280" y="6405086"/>
            <a:ext cx="6407587" cy="938332"/>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Patients receive timely notifications and reminders for their upcoming appointments, reducing no-shows and improving overall patient engagement.</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4848" y="706993"/>
            <a:ext cx="7774305" cy="1223010"/>
          </a:xfrm>
          <a:prstGeom prst="rect">
            <a:avLst/>
          </a:prstGeom>
          <a:noFill/>
          <a:ln/>
        </p:spPr>
        <p:txBody>
          <a:bodyPr wrap="square" lIns="0" tIns="0" rIns="0" bIns="0" rtlCol="0" anchor="t"/>
          <a:lstStyle/>
          <a:p>
            <a:pPr marL="0" indent="0">
              <a:lnSpc>
                <a:spcPts val="4800"/>
              </a:lnSpc>
              <a:buNone/>
            </a:pPr>
            <a:r>
              <a:rPr lang="en-US" sz="3850" dirty="0">
                <a:solidFill>
                  <a:srgbClr val="F5F0F0"/>
                </a:solidFill>
                <a:latin typeface="Merriweather" pitchFamily="34" charset="0"/>
                <a:ea typeface="Merriweather" pitchFamily="34" charset="-122"/>
                <a:cs typeface="Merriweather" pitchFamily="34" charset="-120"/>
              </a:rPr>
              <a:t>Streamlined Billing and Invoicing</a:t>
            </a:r>
            <a:endParaRPr lang="en-US" sz="3850" dirty="0"/>
          </a:p>
        </p:txBody>
      </p:sp>
      <p:sp>
        <p:nvSpPr>
          <p:cNvPr id="4" name="Shape 1"/>
          <p:cNvSpPr/>
          <p:nvPr/>
        </p:nvSpPr>
        <p:spPr>
          <a:xfrm>
            <a:off x="684848" y="2223492"/>
            <a:ext cx="3789402" cy="2395180"/>
          </a:xfrm>
          <a:prstGeom prst="roundRect">
            <a:avLst>
              <a:gd name="adj" fmla="val 3431"/>
            </a:avLst>
          </a:prstGeom>
          <a:solidFill>
            <a:srgbClr val="003180"/>
          </a:solidFill>
          <a:ln w="7620">
            <a:solidFill>
              <a:srgbClr val="194A99"/>
            </a:solidFill>
            <a:prstDash val="solid"/>
          </a:ln>
        </p:spPr>
      </p:sp>
      <p:sp>
        <p:nvSpPr>
          <p:cNvPr id="5" name="Text 2"/>
          <p:cNvSpPr/>
          <p:nvPr/>
        </p:nvSpPr>
        <p:spPr>
          <a:xfrm>
            <a:off x="888087" y="2426732"/>
            <a:ext cx="2446020" cy="305633"/>
          </a:xfrm>
          <a:prstGeom prst="rect">
            <a:avLst/>
          </a:prstGeom>
          <a:noFill/>
          <a:ln/>
        </p:spPr>
        <p:txBody>
          <a:bodyPr wrap="none" lIns="0" tIns="0" rIns="0" bIns="0" rtlCol="0" anchor="t"/>
          <a:lstStyle/>
          <a:p>
            <a:pPr marL="0" indent="0">
              <a:lnSpc>
                <a:spcPts val="2400"/>
              </a:lnSpc>
              <a:buNone/>
            </a:pPr>
            <a:r>
              <a:rPr lang="en-US" sz="1900" dirty="0">
                <a:solidFill>
                  <a:srgbClr val="E2E6E9"/>
                </a:solidFill>
                <a:latin typeface="Merriweather" pitchFamily="34" charset="0"/>
                <a:ea typeface="Merriweather" pitchFamily="34" charset="-122"/>
                <a:cs typeface="Merriweather" pitchFamily="34" charset="-120"/>
              </a:rPr>
              <a:t>Accurate Charges</a:t>
            </a:r>
            <a:endParaRPr lang="en-US" sz="1900" dirty="0"/>
          </a:p>
        </p:txBody>
      </p:sp>
      <p:sp>
        <p:nvSpPr>
          <p:cNvPr id="6" name="Text 3"/>
          <p:cNvSpPr/>
          <p:nvPr/>
        </p:nvSpPr>
        <p:spPr>
          <a:xfrm>
            <a:off x="888087" y="2849761"/>
            <a:ext cx="3382923" cy="1565672"/>
          </a:xfrm>
          <a:prstGeom prst="rect">
            <a:avLst/>
          </a:prstGeom>
          <a:noFill/>
          <a:ln/>
        </p:spPr>
        <p:txBody>
          <a:bodyPr wrap="square" lIns="0" tIns="0" rIns="0" bIns="0" rtlCol="0" anchor="t"/>
          <a:lstStyle/>
          <a:p>
            <a:pPr marL="0" indent="0">
              <a:lnSpc>
                <a:spcPts val="2450"/>
              </a:lnSpc>
              <a:buNone/>
            </a:pPr>
            <a:r>
              <a:rPr lang="en-US" sz="1500" dirty="0">
                <a:solidFill>
                  <a:srgbClr val="E2E6E9"/>
                </a:solidFill>
                <a:latin typeface="Merriweather" pitchFamily="34" charset="0"/>
                <a:ea typeface="Merriweather" pitchFamily="34" charset="-122"/>
                <a:cs typeface="Merriweather" pitchFamily="34" charset="-120"/>
              </a:rPr>
              <a:t>The system automatically calculates charges based on the services provided, ensuring accurate billing and minimizing errors.</a:t>
            </a:r>
            <a:endParaRPr lang="en-US" sz="1500" dirty="0"/>
          </a:p>
        </p:txBody>
      </p:sp>
      <p:sp>
        <p:nvSpPr>
          <p:cNvPr id="7" name="Shape 4"/>
          <p:cNvSpPr/>
          <p:nvPr/>
        </p:nvSpPr>
        <p:spPr>
          <a:xfrm>
            <a:off x="4669869" y="2223492"/>
            <a:ext cx="3789402" cy="2395180"/>
          </a:xfrm>
          <a:prstGeom prst="roundRect">
            <a:avLst>
              <a:gd name="adj" fmla="val 3431"/>
            </a:avLst>
          </a:prstGeom>
          <a:solidFill>
            <a:srgbClr val="003180"/>
          </a:solidFill>
          <a:ln w="7620">
            <a:solidFill>
              <a:srgbClr val="194A99"/>
            </a:solidFill>
            <a:prstDash val="solid"/>
          </a:ln>
        </p:spPr>
      </p:sp>
      <p:sp>
        <p:nvSpPr>
          <p:cNvPr id="8" name="Text 5"/>
          <p:cNvSpPr/>
          <p:nvPr/>
        </p:nvSpPr>
        <p:spPr>
          <a:xfrm>
            <a:off x="4873109" y="2426732"/>
            <a:ext cx="2446020" cy="305633"/>
          </a:xfrm>
          <a:prstGeom prst="rect">
            <a:avLst/>
          </a:prstGeom>
          <a:noFill/>
          <a:ln/>
        </p:spPr>
        <p:txBody>
          <a:bodyPr wrap="none" lIns="0" tIns="0" rIns="0" bIns="0" rtlCol="0" anchor="t"/>
          <a:lstStyle/>
          <a:p>
            <a:pPr marL="0" indent="0">
              <a:lnSpc>
                <a:spcPts val="2400"/>
              </a:lnSpc>
              <a:buNone/>
            </a:pPr>
            <a:r>
              <a:rPr lang="en-US" sz="1900" dirty="0">
                <a:solidFill>
                  <a:srgbClr val="E2E6E9"/>
                </a:solidFill>
                <a:latin typeface="Merriweather" pitchFamily="34" charset="0"/>
                <a:ea typeface="Merriweather" pitchFamily="34" charset="-122"/>
                <a:cs typeface="Merriweather" pitchFamily="34" charset="-120"/>
              </a:rPr>
              <a:t>Flexible Payments</a:t>
            </a:r>
            <a:endParaRPr lang="en-US" sz="1900" dirty="0"/>
          </a:p>
        </p:txBody>
      </p:sp>
      <p:sp>
        <p:nvSpPr>
          <p:cNvPr id="9" name="Text 6"/>
          <p:cNvSpPr/>
          <p:nvPr/>
        </p:nvSpPr>
        <p:spPr>
          <a:xfrm>
            <a:off x="4873109" y="2849761"/>
            <a:ext cx="3382923" cy="1252538"/>
          </a:xfrm>
          <a:prstGeom prst="rect">
            <a:avLst/>
          </a:prstGeom>
          <a:noFill/>
          <a:ln/>
        </p:spPr>
        <p:txBody>
          <a:bodyPr wrap="square" lIns="0" tIns="0" rIns="0" bIns="0" rtlCol="0" anchor="t"/>
          <a:lstStyle/>
          <a:p>
            <a:pPr marL="0" indent="0">
              <a:lnSpc>
                <a:spcPts val="2450"/>
              </a:lnSpc>
              <a:buNone/>
            </a:pPr>
            <a:r>
              <a:rPr lang="en-US" sz="1500" dirty="0">
                <a:solidFill>
                  <a:srgbClr val="E2E6E9"/>
                </a:solidFill>
                <a:latin typeface="Merriweather" pitchFamily="34" charset="0"/>
                <a:ea typeface="Merriweather" pitchFamily="34" charset="-122"/>
                <a:cs typeface="Merriweather" pitchFamily="34" charset="-120"/>
              </a:rPr>
              <a:t>Patients can conveniently make payments online or in-person, with the option to set up payment plans for outstanding balances.</a:t>
            </a:r>
            <a:endParaRPr lang="en-US" sz="1500" dirty="0"/>
          </a:p>
        </p:txBody>
      </p:sp>
      <p:sp>
        <p:nvSpPr>
          <p:cNvPr id="10" name="Shape 7"/>
          <p:cNvSpPr/>
          <p:nvPr/>
        </p:nvSpPr>
        <p:spPr>
          <a:xfrm>
            <a:off x="684848" y="4814292"/>
            <a:ext cx="3789402" cy="2708315"/>
          </a:xfrm>
          <a:prstGeom prst="roundRect">
            <a:avLst>
              <a:gd name="adj" fmla="val 3035"/>
            </a:avLst>
          </a:prstGeom>
          <a:solidFill>
            <a:srgbClr val="003180"/>
          </a:solidFill>
          <a:ln w="7620">
            <a:solidFill>
              <a:srgbClr val="194A99"/>
            </a:solidFill>
            <a:prstDash val="solid"/>
          </a:ln>
        </p:spPr>
      </p:sp>
      <p:sp>
        <p:nvSpPr>
          <p:cNvPr id="11" name="Text 8"/>
          <p:cNvSpPr/>
          <p:nvPr/>
        </p:nvSpPr>
        <p:spPr>
          <a:xfrm>
            <a:off x="888087" y="5017532"/>
            <a:ext cx="3153132" cy="305633"/>
          </a:xfrm>
          <a:prstGeom prst="rect">
            <a:avLst/>
          </a:prstGeom>
          <a:noFill/>
          <a:ln/>
        </p:spPr>
        <p:txBody>
          <a:bodyPr wrap="none" lIns="0" tIns="0" rIns="0" bIns="0" rtlCol="0" anchor="t"/>
          <a:lstStyle/>
          <a:p>
            <a:pPr marL="0" indent="0">
              <a:lnSpc>
                <a:spcPts val="2400"/>
              </a:lnSpc>
              <a:buNone/>
            </a:pPr>
            <a:r>
              <a:rPr lang="en-US" sz="1900" dirty="0">
                <a:solidFill>
                  <a:srgbClr val="E2E6E9"/>
                </a:solidFill>
                <a:latin typeface="Merriweather" pitchFamily="34" charset="0"/>
                <a:ea typeface="Merriweather" pitchFamily="34" charset="-122"/>
                <a:cs typeface="Merriweather" pitchFamily="34" charset="-120"/>
              </a:rPr>
              <a:t>Comprehensive Reporting</a:t>
            </a:r>
            <a:endParaRPr lang="en-US" sz="1900" dirty="0"/>
          </a:p>
        </p:txBody>
      </p:sp>
      <p:sp>
        <p:nvSpPr>
          <p:cNvPr id="12" name="Text 9"/>
          <p:cNvSpPr/>
          <p:nvPr/>
        </p:nvSpPr>
        <p:spPr>
          <a:xfrm>
            <a:off x="888087" y="5440561"/>
            <a:ext cx="3382923" cy="1565672"/>
          </a:xfrm>
          <a:prstGeom prst="rect">
            <a:avLst/>
          </a:prstGeom>
          <a:noFill/>
          <a:ln/>
        </p:spPr>
        <p:txBody>
          <a:bodyPr wrap="square" lIns="0" tIns="0" rIns="0" bIns="0" rtlCol="0" anchor="t"/>
          <a:lstStyle/>
          <a:p>
            <a:pPr marL="0" indent="0">
              <a:lnSpc>
                <a:spcPts val="2450"/>
              </a:lnSpc>
              <a:buNone/>
            </a:pPr>
            <a:r>
              <a:rPr lang="en-US" sz="1500" dirty="0">
                <a:solidFill>
                  <a:srgbClr val="E2E6E9"/>
                </a:solidFill>
                <a:latin typeface="Merriweather" pitchFamily="34" charset="0"/>
                <a:ea typeface="Merriweather" pitchFamily="34" charset="-122"/>
                <a:cs typeface="Merriweather" pitchFamily="34" charset="-120"/>
              </a:rPr>
              <a:t>The system generates detailed financial reports, allowing clinic managers to track revenue, monitor trends, and identify opportunities for improvement.</a:t>
            </a:r>
            <a:endParaRPr lang="en-US" sz="1500" dirty="0"/>
          </a:p>
        </p:txBody>
      </p:sp>
      <p:sp>
        <p:nvSpPr>
          <p:cNvPr id="13" name="Shape 10"/>
          <p:cNvSpPr/>
          <p:nvPr/>
        </p:nvSpPr>
        <p:spPr>
          <a:xfrm>
            <a:off x="4669869" y="4814292"/>
            <a:ext cx="3789402" cy="2708315"/>
          </a:xfrm>
          <a:prstGeom prst="roundRect">
            <a:avLst>
              <a:gd name="adj" fmla="val 3035"/>
            </a:avLst>
          </a:prstGeom>
          <a:solidFill>
            <a:srgbClr val="003180"/>
          </a:solidFill>
          <a:ln w="7620">
            <a:solidFill>
              <a:srgbClr val="194A99"/>
            </a:solidFill>
            <a:prstDash val="solid"/>
          </a:ln>
        </p:spPr>
      </p:sp>
      <p:sp>
        <p:nvSpPr>
          <p:cNvPr id="14" name="Text 11"/>
          <p:cNvSpPr/>
          <p:nvPr/>
        </p:nvSpPr>
        <p:spPr>
          <a:xfrm>
            <a:off x="4873109" y="5017532"/>
            <a:ext cx="2446020" cy="305633"/>
          </a:xfrm>
          <a:prstGeom prst="rect">
            <a:avLst/>
          </a:prstGeom>
          <a:noFill/>
          <a:ln/>
        </p:spPr>
        <p:txBody>
          <a:bodyPr wrap="none" lIns="0" tIns="0" rIns="0" bIns="0" rtlCol="0" anchor="t"/>
          <a:lstStyle/>
          <a:p>
            <a:pPr marL="0" indent="0">
              <a:lnSpc>
                <a:spcPts val="2400"/>
              </a:lnSpc>
              <a:buNone/>
            </a:pPr>
            <a:r>
              <a:rPr lang="en-US" sz="1900" dirty="0">
                <a:solidFill>
                  <a:srgbClr val="E2E6E9"/>
                </a:solidFill>
                <a:latin typeface="Merriweather" pitchFamily="34" charset="0"/>
                <a:ea typeface="Merriweather" pitchFamily="34" charset="-122"/>
                <a:cs typeface="Merriweather" pitchFamily="34" charset="-120"/>
              </a:rPr>
              <a:t>HIPAA Compliance</a:t>
            </a:r>
            <a:endParaRPr lang="en-US" sz="1900" dirty="0"/>
          </a:p>
        </p:txBody>
      </p:sp>
      <p:sp>
        <p:nvSpPr>
          <p:cNvPr id="15" name="Text 12"/>
          <p:cNvSpPr/>
          <p:nvPr/>
        </p:nvSpPr>
        <p:spPr>
          <a:xfrm>
            <a:off x="4873109" y="5440561"/>
            <a:ext cx="3382923" cy="1878806"/>
          </a:xfrm>
          <a:prstGeom prst="rect">
            <a:avLst/>
          </a:prstGeom>
          <a:noFill/>
          <a:ln/>
        </p:spPr>
        <p:txBody>
          <a:bodyPr wrap="square" lIns="0" tIns="0" rIns="0" bIns="0" rtlCol="0" anchor="t"/>
          <a:lstStyle/>
          <a:p>
            <a:pPr marL="0" indent="0">
              <a:lnSpc>
                <a:spcPts val="2450"/>
              </a:lnSpc>
              <a:buNone/>
            </a:pPr>
            <a:r>
              <a:rPr lang="en-US" sz="1500" dirty="0">
                <a:solidFill>
                  <a:srgbClr val="E2E6E9"/>
                </a:solidFill>
                <a:latin typeface="Merriweather" pitchFamily="34" charset="0"/>
                <a:ea typeface="Merriweather" pitchFamily="34" charset="-122"/>
                <a:cs typeface="Merriweather" pitchFamily="34" charset="-120"/>
              </a:rPr>
              <a:t>All financial transactions and patient data are handled in strict accordance with HIPAA regulations, ensuring the security and privacy of sensitive information.</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831"/>
          </a:xfrm>
          <a:prstGeom prst="rect">
            <a:avLst/>
          </a:prstGeom>
        </p:spPr>
      </p:pic>
      <p:sp>
        <p:nvSpPr>
          <p:cNvPr id="3" name="Text 0"/>
          <p:cNvSpPr/>
          <p:nvPr/>
        </p:nvSpPr>
        <p:spPr>
          <a:xfrm>
            <a:off x="794028" y="3639741"/>
            <a:ext cx="6721793" cy="709017"/>
          </a:xfrm>
          <a:prstGeom prst="rect">
            <a:avLst/>
          </a:prstGeom>
          <a:noFill/>
          <a:ln/>
        </p:spPr>
        <p:txBody>
          <a:bodyPr wrap="none" lIns="0" tIns="0" rIns="0" bIns="0" rtlCol="0" anchor="t"/>
          <a:lstStyle/>
          <a:p>
            <a:pPr marL="0" indent="0">
              <a:lnSpc>
                <a:spcPts val="5550"/>
              </a:lnSpc>
              <a:buNone/>
            </a:pPr>
            <a:r>
              <a:rPr lang="en-US" sz="4450" dirty="0">
                <a:solidFill>
                  <a:srgbClr val="F5F0F0"/>
                </a:solidFill>
                <a:latin typeface="Merriweather" pitchFamily="34" charset="0"/>
                <a:ea typeface="Merriweather" pitchFamily="34" charset="-122"/>
                <a:cs typeface="Merriweather" pitchFamily="34" charset="-120"/>
              </a:rPr>
              <a:t>Reporting and Analytics</a:t>
            </a:r>
            <a:endParaRPr lang="en-US" sz="4450" dirty="0"/>
          </a:p>
        </p:txBody>
      </p:sp>
      <p:pic>
        <p:nvPicPr>
          <p:cNvPr id="4" name="Image 1" descr="preencoded.png"/>
          <p:cNvPicPr>
            <a:picLocks noChangeAspect="1"/>
          </p:cNvPicPr>
          <p:nvPr/>
        </p:nvPicPr>
        <p:blipFill>
          <a:blip r:embed="rId4"/>
          <a:stretch>
            <a:fillRect/>
          </a:stretch>
        </p:blipFill>
        <p:spPr>
          <a:xfrm>
            <a:off x="794028" y="4689038"/>
            <a:ext cx="567095" cy="567095"/>
          </a:xfrm>
          <a:prstGeom prst="rect">
            <a:avLst/>
          </a:prstGeom>
        </p:spPr>
      </p:pic>
      <p:sp>
        <p:nvSpPr>
          <p:cNvPr id="5" name="Text 1"/>
          <p:cNvSpPr/>
          <p:nvPr/>
        </p:nvSpPr>
        <p:spPr>
          <a:xfrm>
            <a:off x="794028" y="5482947"/>
            <a:ext cx="2835831" cy="354449"/>
          </a:xfrm>
          <a:prstGeom prst="rect">
            <a:avLst/>
          </a:prstGeom>
          <a:noFill/>
          <a:ln/>
        </p:spPr>
        <p:txBody>
          <a:bodyPr wrap="none" lIns="0" tIns="0" rIns="0" bIns="0" rtlCol="0" anchor="t"/>
          <a:lstStyle/>
          <a:p>
            <a:pPr marL="0" indent="0" algn="l">
              <a:lnSpc>
                <a:spcPts val="2750"/>
              </a:lnSpc>
              <a:buNone/>
            </a:pPr>
            <a:r>
              <a:rPr lang="en-US" sz="2200" dirty="0">
                <a:solidFill>
                  <a:srgbClr val="E2E6E9"/>
                </a:solidFill>
                <a:latin typeface="Merriweather" pitchFamily="34" charset="0"/>
                <a:ea typeface="Merriweather" pitchFamily="34" charset="-122"/>
                <a:cs typeface="Merriweather" pitchFamily="34" charset="-120"/>
              </a:rPr>
              <a:t>Intuitive Dashboard</a:t>
            </a:r>
            <a:endParaRPr lang="en-US" sz="2200" dirty="0"/>
          </a:p>
        </p:txBody>
      </p:sp>
      <p:sp>
        <p:nvSpPr>
          <p:cNvPr id="6" name="Text 2"/>
          <p:cNvSpPr/>
          <p:nvPr/>
        </p:nvSpPr>
        <p:spPr>
          <a:xfrm>
            <a:off x="794028" y="5973485"/>
            <a:ext cx="4120515" cy="1452086"/>
          </a:xfrm>
          <a:prstGeom prst="rect">
            <a:avLst/>
          </a:prstGeom>
          <a:noFill/>
          <a:ln/>
        </p:spPr>
        <p:txBody>
          <a:bodyPr wrap="square" lIns="0" tIns="0" rIns="0" bIns="0" rtlCol="0" anchor="t"/>
          <a:lstStyle/>
          <a:p>
            <a:pPr marL="0" indent="0" algn="l">
              <a:lnSpc>
                <a:spcPts val="2850"/>
              </a:lnSpc>
              <a:buNone/>
            </a:pPr>
            <a:r>
              <a:rPr lang="en-US" sz="1750" dirty="0">
                <a:solidFill>
                  <a:srgbClr val="E2E6E9"/>
                </a:solidFill>
                <a:latin typeface="Merriweather" pitchFamily="34" charset="0"/>
                <a:ea typeface="Merriweather" pitchFamily="34" charset="-122"/>
                <a:cs typeface="Merriweather" pitchFamily="34" charset="-120"/>
              </a:rPr>
              <a:t>The system provides a comprehensive dashboard that presents key performance metrics and insights at a glance.</a:t>
            </a:r>
            <a:endParaRPr lang="en-US" sz="1750" dirty="0"/>
          </a:p>
        </p:txBody>
      </p:sp>
      <p:pic>
        <p:nvPicPr>
          <p:cNvPr id="7" name="Image 2" descr="preencoded.png"/>
          <p:cNvPicPr>
            <a:picLocks noChangeAspect="1"/>
          </p:cNvPicPr>
          <p:nvPr/>
        </p:nvPicPr>
        <p:blipFill>
          <a:blip r:embed="rId5"/>
          <a:stretch>
            <a:fillRect/>
          </a:stretch>
        </p:blipFill>
        <p:spPr>
          <a:xfrm>
            <a:off x="5254823" y="4689038"/>
            <a:ext cx="567095" cy="567095"/>
          </a:xfrm>
          <a:prstGeom prst="rect">
            <a:avLst/>
          </a:prstGeom>
        </p:spPr>
      </p:pic>
      <p:sp>
        <p:nvSpPr>
          <p:cNvPr id="8" name="Text 3"/>
          <p:cNvSpPr/>
          <p:nvPr/>
        </p:nvSpPr>
        <p:spPr>
          <a:xfrm>
            <a:off x="5254823" y="5482947"/>
            <a:ext cx="2835831" cy="354449"/>
          </a:xfrm>
          <a:prstGeom prst="rect">
            <a:avLst/>
          </a:prstGeom>
          <a:noFill/>
          <a:ln/>
        </p:spPr>
        <p:txBody>
          <a:bodyPr wrap="none" lIns="0" tIns="0" rIns="0" bIns="0" rtlCol="0" anchor="t"/>
          <a:lstStyle/>
          <a:p>
            <a:pPr marL="0" indent="0" algn="l">
              <a:lnSpc>
                <a:spcPts val="2750"/>
              </a:lnSpc>
              <a:buNone/>
            </a:pPr>
            <a:r>
              <a:rPr lang="en-US" sz="2200" dirty="0">
                <a:solidFill>
                  <a:srgbClr val="E2E6E9"/>
                </a:solidFill>
                <a:latin typeface="Merriweather" pitchFamily="34" charset="0"/>
                <a:ea typeface="Merriweather" pitchFamily="34" charset="-122"/>
                <a:cs typeface="Merriweather" pitchFamily="34" charset="-120"/>
              </a:rPr>
              <a:t>Advanced Analytics</a:t>
            </a:r>
            <a:endParaRPr lang="en-US" sz="2200" dirty="0"/>
          </a:p>
        </p:txBody>
      </p:sp>
      <p:sp>
        <p:nvSpPr>
          <p:cNvPr id="9" name="Text 4"/>
          <p:cNvSpPr/>
          <p:nvPr/>
        </p:nvSpPr>
        <p:spPr>
          <a:xfrm>
            <a:off x="5254823" y="5973485"/>
            <a:ext cx="4120634" cy="1452086"/>
          </a:xfrm>
          <a:prstGeom prst="rect">
            <a:avLst/>
          </a:prstGeom>
          <a:noFill/>
          <a:ln/>
        </p:spPr>
        <p:txBody>
          <a:bodyPr wrap="square" lIns="0" tIns="0" rIns="0" bIns="0" rtlCol="0" anchor="t"/>
          <a:lstStyle/>
          <a:p>
            <a:pPr marL="0" indent="0" algn="l">
              <a:lnSpc>
                <a:spcPts val="2850"/>
              </a:lnSpc>
              <a:buNone/>
            </a:pPr>
            <a:r>
              <a:rPr lang="en-US" sz="1750" dirty="0">
                <a:solidFill>
                  <a:srgbClr val="E2E6E9"/>
                </a:solidFill>
                <a:latin typeface="Merriweather" pitchFamily="34" charset="0"/>
                <a:ea typeface="Merriweather" pitchFamily="34" charset="-122"/>
                <a:cs typeface="Merriweather" pitchFamily="34" charset="-120"/>
              </a:rPr>
              <a:t>Clinic managers can leverage powerful analytics tools to identify trends, monitor KPIs, and make data-driven decisions.</a:t>
            </a:r>
            <a:endParaRPr lang="en-US" sz="1750" dirty="0"/>
          </a:p>
        </p:txBody>
      </p:sp>
      <p:pic>
        <p:nvPicPr>
          <p:cNvPr id="10" name="Image 3" descr="preencoded.png"/>
          <p:cNvPicPr>
            <a:picLocks noChangeAspect="1"/>
          </p:cNvPicPr>
          <p:nvPr/>
        </p:nvPicPr>
        <p:blipFill>
          <a:blip r:embed="rId6"/>
          <a:stretch>
            <a:fillRect/>
          </a:stretch>
        </p:blipFill>
        <p:spPr>
          <a:xfrm>
            <a:off x="9715738" y="4689038"/>
            <a:ext cx="567095" cy="567095"/>
          </a:xfrm>
          <a:prstGeom prst="rect">
            <a:avLst/>
          </a:prstGeom>
        </p:spPr>
      </p:pic>
      <p:sp>
        <p:nvSpPr>
          <p:cNvPr id="11" name="Text 5"/>
          <p:cNvSpPr/>
          <p:nvPr/>
        </p:nvSpPr>
        <p:spPr>
          <a:xfrm>
            <a:off x="9715738" y="5482947"/>
            <a:ext cx="3379827" cy="354449"/>
          </a:xfrm>
          <a:prstGeom prst="rect">
            <a:avLst/>
          </a:prstGeom>
          <a:noFill/>
          <a:ln/>
        </p:spPr>
        <p:txBody>
          <a:bodyPr wrap="none" lIns="0" tIns="0" rIns="0" bIns="0" rtlCol="0" anchor="t"/>
          <a:lstStyle/>
          <a:p>
            <a:pPr marL="0" indent="0" algn="l">
              <a:lnSpc>
                <a:spcPts val="2750"/>
              </a:lnSpc>
              <a:buNone/>
            </a:pPr>
            <a:r>
              <a:rPr lang="en-US" sz="2200" dirty="0">
                <a:solidFill>
                  <a:srgbClr val="E2E6E9"/>
                </a:solidFill>
                <a:latin typeface="Merriweather" pitchFamily="34" charset="0"/>
                <a:ea typeface="Merriweather" pitchFamily="34" charset="-122"/>
                <a:cs typeface="Merriweather" pitchFamily="34" charset="-120"/>
              </a:rPr>
              <a:t>Customizable Reporting</a:t>
            </a:r>
            <a:endParaRPr lang="en-US" sz="2200" dirty="0"/>
          </a:p>
        </p:txBody>
      </p:sp>
      <p:sp>
        <p:nvSpPr>
          <p:cNvPr id="12" name="Text 6"/>
          <p:cNvSpPr/>
          <p:nvPr/>
        </p:nvSpPr>
        <p:spPr>
          <a:xfrm>
            <a:off x="9715738" y="5973485"/>
            <a:ext cx="4120515" cy="1452086"/>
          </a:xfrm>
          <a:prstGeom prst="rect">
            <a:avLst/>
          </a:prstGeom>
          <a:noFill/>
          <a:ln/>
        </p:spPr>
        <p:txBody>
          <a:bodyPr wrap="square" lIns="0" tIns="0" rIns="0" bIns="0" rtlCol="0" anchor="t"/>
          <a:lstStyle/>
          <a:p>
            <a:pPr marL="0" indent="0" algn="l">
              <a:lnSpc>
                <a:spcPts val="2850"/>
              </a:lnSpc>
              <a:buNone/>
            </a:pPr>
            <a:r>
              <a:rPr lang="en-US" sz="1750" dirty="0">
                <a:solidFill>
                  <a:srgbClr val="E2E6E9"/>
                </a:solidFill>
                <a:latin typeface="Merriweather" pitchFamily="34" charset="0"/>
                <a:ea typeface="Merriweather" pitchFamily="34" charset="-122"/>
                <a:cs typeface="Merriweather" pitchFamily="34" charset="-120"/>
              </a:rPr>
              <a:t>The system allows for the generation of custom reports, enabling the clinic to tailor the information to their specific needs.</a:t>
            </a:r>
            <a:endParaRPr lang="en-US" sz="1750" dirty="0"/>
          </a:p>
        </p:txBody>
      </p:sp>
      <p:pic>
        <p:nvPicPr>
          <p:cNvPr id="13" name="Picture 12">
            <a:extLst>
              <a:ext uri="{FF2B5EF4-FFF2-40B4-BE49-F238E27FC236}">
                <a16:creationId xmlns:a16="http://schemas.microsoft.com/office/drawing/2014/main" id="{2868A386-6AFE-483B-AC64-807D4A4776DE}"/>
              </a:ext>
            </a:extLst>
          </p:cNvPr>
          <p:cNvPicPr/>
          <p:nvPr/>
        </p:nvPicPr>
        <p:blipFill>
          <a:blip r:embed="rId7" cstate="print">
            <a:extLst>
              <a:ext uri="{28A0092B-C50C-407E-A947-70E740481C1C}">
                <a14:useLocalDpi xmlns:a14="http://schemas.microsoft.com/office/drawing/2010/main" val="0"/>
              </a:ext>
            </a:extLst>
          </a:blip>
          <a:stretch>
            <a:fillRect/>
          </a:stretch>
        </p:blipFill>
        <p:spPr>
          <a:xfrm>
            <a:off x="12052504" y="7561660"/>
            <a:ext cx="2577896" cy="6679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19018"/>
          </a:xfrm>
          <a:prstGeom prst="rect">
            <a:avLst/>
          </a:prstGeom>
        </p:spPr>
      </p:pic>
      <p:sp>
        <p:nvSpPr>
          <p:cNvPr id="3" name="Text 0"/>
          <p:cNvSpPr/>
          <p:nvPr/>
        </p:nvSpPr>
        <p:spPr>
          <a:xfrm>
            <a:off x="733306" y="3361968"/>
            <a:ext cx="7688223" cy="654606"/>
          </a:xfrm>
          <a:prstGeom prst="rect">
            <a:avLst/>
          </a:prstGeom>
          <a:noFill/>
          <a:ln/>
        </p:spPr>
        <p:txBody>
          <a:bodyPr wrap="none" lIns="0" tIns="0" rIns="0" bIns="0" rtlCol="0" anchor="t"/>
          <a:lstStyle/>
          <a:p>
            <a:pPr marL="0" indent="0">
              <a:lnSpc>
                <a:spcPts val="5150"/>
              </a:lnSpc>
              <a:buNone/>
            </a:pPr>
            <a:r>
              <a:rPr lang="en-US" sz="4100" dirty="0">
                <a:solidFill>
                  <a:srgbClr val="F5F0F0"/>
                </a:solidFill>
                <a:latin typeface="Merriweather" pitchFamily="34" charset="0"/>
                <a:ea typeface="Merriweather" pitchFamily="34" charset="-122"/>
                <a:cs typeface="Merriweather" pitchFamily="34" charset="-120"/>
              </a:rPr>
              <a:t>Secure and HIPAA-Compliant</a:t>
            </a:r>
            <a:endParaRPr lang="en-US" sz="4100" dirty="0"/>
          </a:p>
        </p:txBody>
      </p:sp>
      <p:pic>
        <p:nvPicPr>
          <p:cNvPr id="4" name="Image 1" descr="preencoded.png"/>
          <p:cNvPicPr>
            <a:picLocks noChangeAspect="1"/>
          </p:cNvPicPr>
          <p:nvPr/>
        </p:nvPicPr>
        <p:blipFill>
          <a:blip r:embed="rId4"/>
          <a:stretch>
            <a:fillRect/>
          </a:stretch>
        </p:blipFill>
        <p:spPr>
          <a:xfrm>
            <a:off x="733306" y="4330779"/>
            <a:ext cx="4387929" cy="838081"/>
          </a:xfrm>
          <a:prstGeom prst="rect">
            <a:avLst/>
          </a:prstGeom>
        </p:spPr>
      </p:pic>
      <p:sp>
        <p:nvSpPr>
          <p:cNvPr id="5" name="Text 1"/>
          <p:cNvSpPr/>
          <p:nvPr/>
        </p:nvSpPr>
        <p:spPr>
          <a:xfrm>
            <a:off x="942737" y="5483066"/>
            <a:ext cx="2619018" cy="327422"/>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Encrypted Data</a:t>
            </a:r>
            <a:endParaRPr lang="en-US" sz="2050" dirty="0"/>
          </a:p>
        </p:txBody>
      </p:sp>
      <p:sp>
        <p:nvSpPr>
          <p:cNvPr id="6" name="Text 2"/>
          <p:cNvSpPr/>
          <p:nvPr/>
        </p:nvSpPr>
        <p:spPr>
          <a:xfrm>
            <a:off x="942737" y="5936099"/>
            <a:ext cx="3969068" cy="1341120"/>
          </a:xfrm>
          <a:prstGeom prst="rect">
            <a:avLst/>
          </a:prstGeom>
          <a:noFill/>
          <a:ln/>
        </p:spPr>
        <p:txBody>
          <a:bodyPr wrap="square" lIns="0" tIns="0" rIns="0" bIns="0" rtlCol="0" anchor="t"/>
          <a:lstStyle/>
          <a:p>
            <a:pPr marL="0" indent="0" algn="l">
              <a:lnSpc>
                <a:spcPts val="2600"/>
              </a:lnSpc>
              <a:buNone/>
            </a:pPr>
            <a:r>
              <a:rPr lang="en-US" sz="1600" dirty="0">
                <a:solidFill>
                  <a:srgbClr val="E2E6E9"/>
                </a:solidFill>
                <a:latin typeface="Merriweather" pitchFamily="34" charset="0"/>
                <a:ea typeface="Merriweather" pitchFamily="34" charset="-122"/>
                <a:cs typeface="Merriweather" pitchFamily="34" charset="-120"/>
              </a:rPr>
              <a:t>All patient information is stored securely with industry-standard encryption, safeguarding against unauthorized access or data breaches.</a:t>
            </a:r>
            <a:endParaRPr lang="en-US" sz="1600" dirty="0"/>
          </a:p>
        </p:txBody>
      </p:sp>
      <p:pic>
        <p:nvPicPr>
          <p:cNvPr id="7" name="Image 2" descr="preencoded.png"/>
          <p:cNvPicPr>
            <a:picLocks noChangeAspect="1"/>
          </p:cNvPicPr>
          <p:nvPr/>
        </p:nvPicPr>
        <p:blipFill>
          <a:blip r:embed="rId5"/>
          <a:stretch>
            <a:fillRect/>
          </a:stretch>
        </p:blipFill>
        <p:spPr>
          <a:xfrm>
            <a:off x="5121235" y="4330779"/>
            <a:ext cx="4387929" cy="838081"/>
          </a:xfrm>
          <a:prstGeom prst="rect">
            <a:avLst/>
          </a:prstGeom>
        </p:spPr>
      </p:pic>
      <p:sp>
        <p:nvSpPr>
          <p:cNvPr id="8" name="Text 3"/>
          <p:cNvSpPr/>
          <p:nvPr/>
        </p:nvSpPr>
        <p:spPr>
          <a:xfrm>
            <a:off x="5330666" y="5483066"/>
            <a:ext cx="2619018" cy="327422"/>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Restricted Access</a:t>
            </a:r>
            <a:endParaRPr lang="en-US" sz="2050" dirty="0"/>
          </a:p>
        </p:txBody>
      </p:sp>
      <p:sp>
        <p:nvSpPr>
          <p:cNvPr id="9" name="Text 4"/>
          <p:cNvSpPr/>
          <p:nvPr/>
        </p:nvSpPr>
        <p:spPr>
          <a:xfrm>
            <a:off x="5330666" y="5936099"/>
            <a:ext cx="3969068" cy="1341120"/>
          </a:xfrm>
          <a:prstGeom prst="rect">
            <a:avLst/>
          </a:prstGeom>
          <a:noFill/>
          <a:ln/>
        </p:spPr>
        <p:txBody>
          <a:bodyPr wrap="square" lIns="0" tIns="0" rIns="0" bIns="0" rtlCol="0" anchor="t"/>
          <a:lstStyle/>
          <a:p>
            <a:pPr marL="0" indent="0" algn="l">
              <a:lnSpc>
                <a:spcPts val="2600"/>
              </a:lnSpc>
              <a:buNone/>
            </a:pPr>
            <a:r>
              <a:rPr lang="en-US" sz="1600" dirty="0">
                <a:solidFill>
                  <a:srgbClr val="E2E6E9"/>
                </a:solidFill>
                <a:latin typeface="Merriweather" pitchFamily="34" charset="0"/>
                <a:ea typeface="Merriweather" pitchFamily="34" charset="-122"/>
                <a:cs typeface="Merriweather" pitchFamily="34" charset="-120"/>
              </a:rPr>
              <a:t>The system implements role-based access controls, ensuring that only authorized personnel can view and modify patient records.</a:t>
            </a:r>
            <a:endParaRPr lang="en-US" sz="1600" dirty="0"/>
          </a:p>
        </p:txBody>
      </p:sp>
      <p:pic>
        <p:nvPicPr>
          <p:cNvPr id="10" name="Image 3" descr="preencoded.png"/>
          <p:cNvPicPr>
            <a:picLocks noChangeAspect="1"/>
          </p:cNvPicPr>
          <p:nvPr/>
        </p:nvPicPr>
        <p:blipFill>
          <a:blip r:embed="rId6"/>
          <a:stretch>
            <a:fillRect/>
          </a:stretch>
        </p:blipFill>
        <p:spPr>
          <a:xfrm>
            <a:off x="9509165" y="4330779"/>
            <a:ext cx="4387929" cy="838081"/>
          </a:xfrm>
          <a:prstGeom prst="rect">
            <a:avLst/>
          </a:prstGeom>
        </p:spPr>
      </p:pic>
      <p:sp>
        <p:nvSpPr>
          <p:cNvPr id="11" name="Text 5"/>
          <p:cNvSpPr/>
          <p:nvPr/>
        </p:nvSpPr>
        <p:spPr>
          <a:xfrm>
            <a:off x="9718596" y="5483066"/>
            <a:ext cx="2619018" cy="327422"/>
          </a:xfrm>
          <a:prstGeom prst="rect">
            <a:avLst/>
          </a:prstGeom>
          <a:noFill/>
          <a:ln/>
        </p:spPr>
        <p:txBody>
          <a:bodyPr wrap="none" lIns="0" tIns="0" rIns="0" bIns="0" rtlCol="0" anchor="t"/>
          <a:lstStyle/>
          <a:p>
            <a:pPr marL="0" indent="0" algn="l">
              <a:lnSpc>
                <a:spcPts val="2550"/>
              </a:lnSpc>
              <a:buNone/>
            </a:pPr>
            <a:r>
              <a:rPr lang="en-US" sz="2050" dirty="0">
                <a:solidFill>
                  <a:srgbClr val="E2E6E9"/>
                </a:solidFill>
                <a:latin typeface="Merriweather" pitchFamily="34" charset="0"/>
                <a:ea typeface="Merriweather" pitchFamily="34" charset="-122"/>
                <a:cs typeface="Merriweather" pitchFamily="34" charset="-120"/>
              </a:rPr>
              <a:t>Regular Backups</a:t>
            </a:r>
            <a:endParaRPr lang="en-US" sz="2050" dirty="0"/>
          </a:p>
        </p:txBody>
      </p:sp>
      <p:sp>
        <p:nvSpPr>
          <p:cNvPr id="12" name="Text 6"/>
          <p:cNvSpPr/>
          <p:nvPr/>
        </p:nvSpPr>
        <p:spPr>
          <a:xfrm>
            <a:off x="9718596" y="5936099"/>
            <a:ext cx="3969068" cy="1341120"/>
          </a:xfrm>
          <a:prstGeom prst="rect">
            <a:avLst/>
          </a:prstGeom>
          <a:noFill/>
          <a:ln/>
        </p:spPr>
        <p:txBody>
          <a:bodyPr wrap="square" lIns="0" tIns="0" rIns="0" bIns="0" rtlCol="0" anchor="t"/>
          <a:lstStyle/>
          <a:p>
            <a:pPr marL="0" indent="0" algn="l">
              <a:lnSpc>
                <a:spcPts val="2600"/>
              </a:lnSpc>
              <a:buNone/>
            </a:pPr>
            <a:r>
              <a:rPr lang="en-US" sz="1600" dirty="0">
                <a:solidFill>
                  <a:srgbClr val="E2E6E9"/>
                </a:solidFill>
                <a:latin typeface="Merriweather" pitchFamily="34" charset="0"/>
                <a:ea typeface="Merriweather" pitchFamily="34" charset="-122"/>
                <a:cs typeface="Merriweather" pitchFamily="34" charset="-120"/>
              </a:rPr>
              <a:t>Comprehensive backup procedures are in place to protect against data loss and ensure the integrity of patient information.</a:t>
            </a:r>
            <a:endParaRPr lang="en-US" sz="1600" dirty="0"/>
          </a:p>
        </p:txBody>
      </p:sp>
      <p:pic>
        <p:nvPicPr>
          <p:cNvPr id="13" name="Picture 12">
            <a:extLst>
              <a:ext uri="{FF2B5EF4-FFF2-40B4-BE49-F238E27FC236}">
                <a16:creationId xmlns:a16="http://schemas.microsoft.com/office/drawing/2014/main" id="{2676C626-8288-4886-B723-AA7A68CA7996}"/>
              </a:ext>
            </a:extLst>
          </p:cNvPr>
          <p:cNvPicPr/>
          <p:nvPr/>
        </p:nvPicPr>
        <p:blipFill>
          <a:blip r:embed="rId7" cstate="print">
            <a:extLst>
              <a:ext uri="{28A0092B-C50C-407E-A947-70E740481C1C}">
                <a14:useLocalDpi xmlns:a14="http://schemas.microsoft.com/office/drawing/2010/main" val="0"/>
              </a:ext>
            </a:extLst>
          </a:blip>
          <a:stretch>
            <a:fillRect/>
          </a:stretch>
        </p:blipFill>
        <p:spPr>
          <a:xfrm>
            <a:off x="12052504" y="7402830"/>
            <a:ext cx="2577896" cy="82677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5386"/>
          </a:xfrm>
          <a:prstGeom prst="rect">
            <a:avLst/>
          </a:prstGeom>
        </p:spPr>
      </p:pic>
      <p:sp>
        <p:nvSpPr>
          <p:cNvPr id="3" name="Text 0"/>
          <p:cNvSpPr/>
          <p:nvPr/>
        </p:nvSpPr>
        <p:spPr>
          <a:xfrm>
            <a:off x="863798" y="4297085"/>
            <a:ext cx="8978979"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Empowering Clinic Efficiency</a:t>
            </a:r>
            <a:endParaRPr lang="en-US" sz="4850" dirty="0"/>
          </a:p>
        </p:txBody>
      </p:sp>
      <p:sp>
        <p:nvSpPr>
          <p:cNvPr id="4" name="Text 1"/>
          <p:cNvSpPr/>
          <p:nvPr/>
        </p:nvSpPr>
        <p:spPr>
          <a:xfrm>
            <a:off x="863798" y="5438537"/>
            <a:ext cx="12902803"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The Clinic Management System is designed to streamline and optimize every aspect of healthcare management, from patient registration to billing and reporting. By leveraging advanced technology and robust security measures, the system empowers clinics to provide exceptional patient care and enhance operational efficiency.</a:t>
            </a:r>
            <a:endParaRPr lang="en-US" sz="1900" dirty="0"/>
          </a:p>
        </p:txBody>
      </p:sp>
      <p:pic>
        <p:nvPicPr>
          <p:cNvPr id="5" name="Picture 4">
            <a:extLst>
              <a:ext uri="{FF2B5EF4-FFF2-40B4-BE49-F238E27FC236}">
                <a16:creationId xmlns:a16="http://schemas.microsoft.com/office/drawing/2014/main" id="{76D5D509-01F1-43FD-893D-AB1F65CB3A5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2052504" y="7274656"/>
            <a:ext cx="2577896" cy="95494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308610" y="2288858"/>
            <a:ext cx="4869180" cy="3651885"/>
          </a:xfrm>
          <a:prstGeom prst="rect">
            <a:avLst/>
          </a:prstGeom>
        </p:spPr>
      </p:pic>
      <p:sp>
        <p:nvSpPr>
          <p:cNvPr id="4" name="Text 0"/>
          <p:cNvSpPr/>
          <p:nvPr/>
        </p:nvSpPr>
        <p:spPr>
          <a:xfrm>
            <a:off x="6350437" y="1345049"/>
            <a:ext cx="7415927" cy="3193971"/>
          </a:xfrm>
          <a:prstGeom prst="rect">
            <a:avLst/>
          </a:prstGeom>
          <a:noFill/>
          <a:ln/>
        </p:spPr>
        <p:txBody>
          <a:bodyPr wrap="square" lIns="0" tIns="0" rIns="0" bIns="0" rtlCol="0" anchor="t"/>
          <a:lstStyle/>
          <a:p>
            <a:pPr marL="0" indent="0">
              <a:lnSpc>
                <a:spcPts val="8350"/>
              </a:lnSpc>
              <a:buNone/>
            </a:pPr>
            <a:r>
              <a:rPr lang="en-US" sz="6700" dirty="0">
                <a:solidFill>
                  <a:srgbClr val="233E32"/>
                </a:solidFill>
                <a:latin typeface="Alice" pitchFamily="34" charset="0"/>
                <a:ea typeface="Alice" pitchFamily="34" charset="-122"/>
                <a:cs typeface="Alice" pitchFamily="34" charset="-120"/>
              </a:rPr>
              <a:t>Clinic Management Project</a:t>
            </a:r>
            <a:endParaRPr lang="en-US" sz="6700" dirty="0"/>
          </a:p>
        </p:txBody>
      </p:sp>
      <p:sp>
        <p:nvSpPr>
          <p:cNvPr id="5" name="Text 1"/>
          <p:cNvSpPr/>
          <p:nvPr/>
        </p:nvSpPr>
        <p:spPr>
          <a:xfrm>
            <a:off x="6350437" y="4909304"/>
            <a:ext cx="7415927" cy="1975247"/>
          </a:xfrm>
          <a:prstGeom prst="rect">
            <a:avLst/>
          </a:prstGeom>
          <a:noFill/>
          <a:ln/>
        </p:spPr>
        <p:txBody>
          <a:bodyPr wrap="square" lIns="0" tIns="0" rIns="0" bIns="0" rtlCol="0" anchor="t"/>
          <a:lstStyle/>
          <a:p>
            <a:pPr marL="0" indent="0">
              <a:lnSpc>
                <a:spcPts val="3100"/>
              </a:lnSpc>
              <a:buNone/>
            </a:pPr>
            <a:r>
              <a:rPr lang="en-US" sz="1900" dirty="0">
                <a:latin typeface="Lora" pitchFamily="34" charset="0"/>
                <a:ea typeface="Lora" pitchFamily="34" charset="-122"/>
                <a:cs typeface="Lora" pitchFamily="34" charset="-120"/>
              </a:rPr>
              <a:t>This project divides the clinic management application development among six team members. will handle a specific module, fostering collaboration and clear responsibilities. Regular integration and communication are essential for project success.</a:t>
            </a:r>
            <a:endParaRPr lang="en-US" sz="1900" dirty="0"/>
          </a:p>
        </p:txBody>
      </p:sp>
      <p:pic>
        <p:nvPicPr>
          <p:cNvPr id="6" name="Picture 5">
            <a:extLst>
              <a:ext uri="{FF2B5EF4-FFF2-40B4-BE49-F238E27FC236}">
                <a16:creationId xmlns:a16="http://schemas.microsoft.com/office/drawing/2014/main" id="{04F20D47-D1D4-4A75-947B-04EBF4199692}"/>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12164209" y="7254835"/>
            <a:ext cx="2466191" cy="965499"/>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6</TotalTime>
  <Words>752</Words>
  <Application>Microsoft Office PowerPoint</Application>
  <PresentationFormat>Custom</PresentationFormat>
  <Paragraphs>86</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Lora</vt:lpstr>
      <vt:lpstr>Merriweather</vt:lpstr>
      <vt:lpstr>Wingdings 3</vt:lpstr>
      <vt:lpstr>Century Gothic</vt:lpstr>
      <vt:lpstr>Alice</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Mahmoud Abbas</cp:lastModifiedBy>
  <cp:revision>4</cp:revision>
  <dcterms:created xsi:type="dcterms:W3CDTF">2024-10-22T18:26:25Z</dcterms:created>
  <dcterms:modified xsi:type="dcterms:W3CDTF">2024-10-23T09:14:45Z</dcterms:modified>
</cp:coreProperties>
</file>